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0" r:id="rId26"/>
    <p:sldId id="281" r:id="rId27"/>
    <p:sldId id="282" r:id="rId28"/>
    <p:sldId id="283" r:id="rId29"/>
    <p:sldId id="284" r:id="rId30"/>
    <p:sldId id="285" r:id="rId31"/>
    <p:sldId id="286" r:id="rId32"/>
    <p:sldId id="333" r:id="rId33"/>
    <p:sldId id="334" r:id="rId34"/>
    <p:sldId id="335" r:id="rId35"/>
    <p:sldId id="336" r:id="rId36"/>
    <p:sldId id="337" r:id="rId37"/>
    <p:sldId id="33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8432ABAA-15BF-4B24-9C68-AE234F93067B}"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26FC2106-D96B-4335-82CB-0F72E4D6B13B}">
      <dgm:prSet/>
      <dgm:spPr/>
      <dgm:t>
        <a:bodyPr/>
        <a:lstStyle/>
        <a:p>
          <a:r>
            <a:rPr lang="en-SG" b="1"/>
            <a:t>Category 1 (not defined by ANSI/TIA/EIA-568-B) :</a:t>
          </a:r>
          <a:endParaRPr lang="en-US"/>
        </a:p>
      </dgm:t>
    </dgm:pt>
    <dgm:pt modelId="{064FF8AD-BE4B-47F9-B362-E3CB87831449}" type="parTrans" cxnId="{FE70989C-E752-4174-A13A-B72BBF94CE83}">
      <dgm:prSet/>
      <dgm:spPr/>
      <dgm:t>
        <a:bodyPr/>
        <a:lstStyle/>
        <a:p>
          <a:endParaRPr lang="en-US"/>
        </a:p>
      </dgm:t>
    </dgm:pt>
    <dgm:pt modelId="{A6B606DD-6652-4DB3-B141-6AE287A2CEA3}" type="sibTrans" cxnId="{FE70989C-E752-4174-A13A-B72BBF94CE83}">
      <dgm:prSet/>
      <dgm:spPr/>
      <dgm:t>
        <a:bodyPr/>
        <a:lstStyle/>
        <a:p>
          <a:endParaRPr lang="en-US"/>
        </a:p>
      </dgm:t>
    </dgm:pt>
    <dgm:pt modelId="{B8397ABA-4D14-4C92-B98F-3846C0B6CD7A}">
      <dgm:prSet/>
      <dgm:spPr/>
      <dgm:t>
        <a:bodyPr/>
        <a:lstStyle/>
        <a:p>
          <a:r>
            <a:rPr lang="en-SG"/>
            <a:t>This type of cable usually supports frequencies of less than 1MHz. </a:t>
          </a:r>
          <a:endParaRPr lang="en-US"/>
        </a:p>
      </dgm:t>
    </dgm:pt>
    <dgm:pt modelId="{48AD6A80-D001-44E9-807D-4CCD743895EE}" type="parTrans" cxnId="{C9D69E14-D805-486D-AD3E-943B974E5DAA}">
      <dgm:prSet/>
      <dgm:spPr/>
      <dgm:t>
        <a:bodyPr/>
        <a:lstStyle/>
        <a:p>
          <a:endParaRPr lang="en-US"/>
        </a:p>
      </dgm:t>
    </dgm:pt>
    <dgm:pt modelId="{67354DCF-AB69-497B-85AF-FF7B9492DED6}" type="sibTrans" cxnId="{C9D69E14-D805-486D-AD3E-943B974E5DAA}">
      <dgm:prSet/>
      <dgm:spPr/>
      <dgm:t>
        <a:bodyPr/>
        <a:lstStyle/>
        <a:p>
          <a:endParaRPr lang="en-US"/>
        </a:p>
      </dgm:t>
    </dgm:pt>
    <dgm:pt modelId="{6CB56956-AFA6-4458-8C90-33EFC100C297}">
      <dgm:prSet/>
      <dgm:spPr/>
      <dgm:t>
        <a:bodyPr/>
        <a:lstStyle/>
        <a:p>
          <a:r>
            <a:rPr lang="en-SG"/>
            <a:t>Common applications include analog voice telephone systems. </a:t>
          </a:r>
          <a:endParaRPr lang="en-US"/>
        </a:p>
      </dgm:t>
    </dgm:pt>
    <dgm:pt modelId="{0120B0F7-D148-47DE-8442-C464970312D9}" type="parTrans" cxnId="{904ADF0A-D5E6-410E-AAC5-462B63AEE53B}">
      <dgm:prSet/>
      <dgm:spPr/>
      <dgm:t>
        <a:bodyPr/>
        <a:lstStyle/>
        <a:p>
          <a:endParaRPr lang="en-US"/>
        </a:p>
      </dgm:t>
    </dgm:pt>
    <dgm:pt modelId="{50F65DFE-B772-46F7-9D80-C73AB88F2F2D}" type="sibTrans" cxnId="{904ADF0A-D5E6-410E-AAC5-462B63AEE53B}">
      <dgm:prSet/>
      <dgm:spPr/>
      <dgm:t>
        <a:bodyPr/>
        <a:lstStyle/>
        <a:p>
          <a:endParaRPr lang="en-US"/>
        </a:p>
      </dgm:t>
    </dgm:pt>
    <dgm:pt modelId="{CB56D5AE-7F5F-4F7A-92FD-6BC242696A0B}">
      <dgm:prSet/>
      <dgm:spPr/>
      <dgm:t>
        <a:bodyPr/>
        <a:lstStyle/>
        <a:p>
          <a:r>
            <a:rPr lang="en-SG"/>
            <a:t>It never existed in any version of the 568 Standard. </a:t>
          </a:r>
          <a:endParaRPr lang="en-US"/>
        </a:p>
      </dgm:t>
    </dgm:pt>
    <dgm:pt modelId="{D2F662DD-D999-481A-9DAB-2B61550399FB}" type="parTrans" cxnId="{0229F7C3-F245-4545-B46F-D4631536F672}">
      <dgm:prSet/>
      <dgm:spPr/>
      <dgm:t>
        <a:bodyPr/>
        <a:lstStyle/>
        <a:p>
          <a:endParaRPr lang="en-US"/>
        </a:p>
      </dgm:t>
    </dgm:pt>
    <dgm:pt modelId="{7081E473-2851-43CA-B9D9-FAB9F681247C}" type="sibTrans" cxnId="{0229F7C3-F245-4545-B46F-D4631536F672}">
      <dgm:prSet/>
      <dgm:spPr/>
      <dgm:t>
        <a:bodyPr/>
        <a:lstStyle/>
        <a:p>
          <a:endParaRPr lang="en-US"/>
        </a:p>
      </dgm:t>
    </dgm:pt>
    <dgm:pt modelId="{95FE5DDC-B38A-4230-A093-DAE6B2147AA8}">
      <dgm:prSet/>
      <dgm:spPr/>
      <dgm:t>
        <a:bodyPr/>
        <a:lstStyle/>
        <a:p>
          <a:r>
            <a:rPr lang="en-SG" b="1"/>
            <a:t>Category 2 (not defined by ANSI/TIA/EIA-568-B): </a:t>
          </a:r>
          <a:endParaRPr lang="en-US"/>
        </a:p>
      </dgm:t>
    </dgm:pt>
    <dgm:pt modelId="{8305CD31-FD6F-4A84-BED6-5C9A27D61025}" type="parTrans" cxnId="{BFE56E1F-80EE-4249-8966-17524680B110}">
      <dgm:prSet/>
      <dgm:spPr/>
      <dgm:t>
        <a:bodyPr/>
        <a:lstStyle/>
        <a:p>
          <a:endParaRPr lang="en-US"/>
        </a:p>
      </dgm:t>
    </dgm:pt>
    <dgm:pt modelId="{B7208A99-1E8F-4429-BC02-8640B264FABF}" type="sibTrans" cxnId="{BFE56E1F-80EE-4249-8966-17524680B110}">
      <dgm:prSet/>
      <dgm:spPr/>
      <dgm:t>
        <a:bodyPr/>
        <a:lstStyle/>
        <a:p>
          <a:endParaRPr lang="en-US"/>
        </a:p>
      </dgm:t>
    </dgm:pt>
    <dgm:pt modelId="{4E533DF8-F75D-49C6-88EC-9E6AE300878C}">
      <dgm:prSet/>
      <dgm:spPr/>
      <dgm:t>
        <a:bodyPr/>
        <a:lstStyle/>
        <a:p>
          <a:r>
            <a:rPr lang="en-SG"/>
            <a:t>This cable type supports frequencies of up to 4MHz.</a:t>
          </a:r>
          <a:endParaRPr lang="en-US"/>
        </a:p>
      </dgm:t>
    </dgm:pt>
    <dgm:pt modelId="{840FA035-94E3-46FF-8177-1AADC04819DF}" type="parTrans" cxnId="{96713B14-4724-4DF5-A15C-3F351823F5A1}">
      <dgm:prSet/>
      <dgm:spPr/>
      <dgm:t>
        <a:bodyPr/>
        <a:lstStyle/>
        <a:p>
          <a:endParaRPr lang="en-US"/>
        </a:p>
      </dgm:t>
    </dgm:pt>
    <dgm:pt modelId="{AD4F6FB4-BD3E-42D0-96BA-D95E6D5AAE64}" type="sibTrans" cxnId="{96713B14-4724-4DF5-A15C-3F351823F5A1}">
      <dgm:prSet/>
      <dgm:spPr/>
      <dgm:t>
        <a:bodyPr/>
        <a:lstStyle/>
        <a:p>
          <a:endParaRPr lang="en-US"/>
        </a:p>
      </dgm:t>
    </dgm:pt>
    <dgm:pt modelId="{55BA8328-DB65-496B-83B0-9EC293B9B465}">
      <dgm:prSet/>
      <dgm:spPr/>
      <dgm:t>
        <a:bodyPr/>
        <a:lstStyle/>
        <a:p>
          <a:r>
            <a:rPr lang="en-SG"/>
            <a:t>It’s not commonly installed, except in installations that use twisted-pair ArcNet and Apple LocalTalk networks.</a:t>
          </a:r>
          <a:endParaRPr lang="en-US"/>
        </a:p>
      </dgm:t>
    </dgm:pt>
    <dgm:pt modelId="{D993FD16-577F-427D-89EC-0401C9465BD1}" type="parTrans" cxnId="{2BBADEB1-95C1-4A80-BD96-E2BAF224A50F}">
      <dgm:prSet/>
      <dgm:spPr/>
      <dgm:t>
        <a:bodyPr/>
        <a:lstStyle/>
        <a:p>
          <a:endParaRPr lang="en-US"/>
        </a:p>
      </dgm:t>
    </dgm:pt>
    <dgm:pt modelId="{BB4ADB78-D501-4ACB-8500-4B50F355299D}" type="sibTrans" cxnId="{2BBADEB1-95C1-4A80-BD96-E2BAF224A50F}">
      <dgm:prSet/>
      <dgm:spPr/>
      <dgm:t>
        <a:bodyPr/>
        <a:lstStyle/>
        <a:p>
          <a:endParaRPr lang="en-US"/>
        </a:p>
      </dgm:t>
    </dgm:pt>
    <dgm:pt modelId="{D117975C-15A7-43A5-A89A-6C4EC953347D}">
      <dgm:prSet/>
      <dgm:spPr/>
      <dgm:t>
        <a:bodyPr/>
        <a:lstStyle/>
        <a:p>
          <a:r>
            <a:rPr lang="en-SG"/>
            <a:t>Its requirements are based on the original, proprietary IBM Cabling System.</a:t>
          </a:r>
          <a:endParaRPr lang="en-US"/>
        </a:p>
      </dgm:t>
    </dgm:pt>
    <dgm:pt modelId="{BB025C7F-25E6-4DD0-9A2D-52969AB88B86}" type="parTrans" cxnId="{59B5C20F-226B-4971-A1E2-1AAEFFD9E838}">
      <dgm:prSet/>
      <dgm:spPr/>
      <dgm:t>
        <a:bodyPr/>
        <a:lstStyle/>
        <a:p>
          <a:endParaRPr lang="en-US"/>
        </a:p>
      </dgm:t>
    </dgm:pt>
    <dgm:pt modelId="{0B97C63A-7809-4446-9863-5B369CE9DEE2}" type="sibTrans" cxnId="{59B5C20F-226B-4971-A1E2-1AAEFFD9E838}">
      <dgm:prSet/>
      <dgm:spPr/>
      <dgm:t>
        <a:bodyPr/>
        <a:lstStyle/>
        <a:p>
          <a:endParaRPr lang="en-US"/>
        </a:p>
      </dgm:t>
    </dgm:pt>
    <dgm:pt modelId="{4567045B-28D5-4520-83D5-ED9563177000}">
      <dgm:prSet/>
      <dgm:spPr/>
      <dgm:t>
        <a:bodyPr/>
        <a:lstStyle/>
        <a:p>
          <a:r>
            <a:rPr lang="en-SG"/>
            <a:t>It never existed in any version of the 568 Standard.</a:t>
          </a:r>
          <a:endParaRPr lang="en-US"/>
        </a:p>
      </dgm:t>
    </dgm:pt>
    <dgm:pt modelId="{BEDAC0A2-86E0-41E6-8BCE-551EA12D306B}" type="parTrans" cxnId="{B8F667B9-51D8-445F-BE76-88894895DF62}">
      <dgm:prSet/>
      <dgm:spPr/>
      <dgm:t>
        <a:bodyPr/>
        <a:lstStyle/>
        <a:p>
          <a:endParaRPr lang="en-US"/>
        </a:p>
      </dgm:t>
    </dgm:pt>
    <dgm:pt modelId="{92D97C49-E420-4B68-9CF9-E93669370884}" type="sibTrans" cxnId="{B8F667B9-51D8-445F-BE76-88894895DF62}">
      <dgm:prSet/>
      <dgm:spPr/>
      <dgm:t>
        <a:bodyPr/>
        <a:lstStyle/>
        <a:p>
          <a:endParaRPr lang="en-US"/>
        </a:p>
      </dgm:t>
    </dgm:pt>
    <dgm:pt modelId="{0935E677-444F-48B3-9577-842FD5F1B112}">
      <dgm:prSet/>
      <dgm:spPr/>
      <dgm:t>
        <a:bodyPr/>
        <a:lstStyle/>
        <a:p>
          <a:r>
            <a:rPr lang="en-SG" b="1"/>
            <a:t>Category 3 (recognized cable type in ANSI/TIA/EIA-568-B):</a:t>
          </a:r>
          <a:endParaRPr lang="en-US"/>
        </a:p>
      </dgm:t>
    </dgm:pt>
    <dgm:pt modelId="{428FAE81-5526-418D-8E19-3BBBEF846DC3}" type="parTrans" cxnId="{4ECE4B92-5F9F-4A11-B24F-302279647FAD}">
      <dgm:prSet/>
      <dgm:spPr/>
      <dgm:t>
        <a:bodyPr/>
        <a:lstStyle/>
        <a:p>
          <a:endParaRPr lang="en-US"/>
        </a:p>
      </dgm:t>
    </dgm:pt>
    <dgm:pt modelId="{A2248F33-9233-46FD-8F83-DE1053AA6FC2}" type="sibTrans" cxnId="{4ECE4B92-5F9F-4A11-B24F-302279647FAD}">
      <dgm:prSet/>
      <dgm:spPr/>
      <dgm:t>
        <a:bodyPr/>
        <a:lstStyle/>
        <a:p>
          <a:endParaRPr lang="en-US"/>
        </a:p>
      </dgm:t>
    </dgm:pt>
    <dgm:pt modelId="{8CB1433B-1ABF-45EB-9F0B-D85B26B08118}">
      <dgm:prSet/>
      <dgm:spPr/>
      <dgm:t>
        <a:bodyPr/>
        <a:lstStyle/>
        <a:p>
          <a:r>
            <a:rPr lang="en-SG"/>
            <a:t>This type of cable supports data rates up to 16MHz. </a:t>
          </a:r>
          <a:endParaRPr lang="en-US"/>
        </a:p>
      </dgm:t>
    </dgm:pt>
    <dgm:pt modelId="{77587D5E-1398-4A19-AA64-20FF1792EDFD}" type="parTrans" cxnId="{B60AF122-35D9-417D-9DBC-EF754E9E2D62}">
      <dgm:prSet/>
      <dgm:spPr/>
      <dgm:t>
        <a:bodyPr/>
        <a:lstStyle/>
        <a:p>
          <a:endParaRPr lang="en-US"/>
        </a:p>
      </dgm:t>
    </dgm:pt>
    <dgm:pt modelId="{2D383566-A66D-498B-9B1D-6106B0D1E4F3}" type="sibTrans" cxnId="{B60AF122-35D9-417D-9DBC-EF754E9E2D62}">
      <dgm:prSet/>
      <dgm:spPr/>
      <dgm:t>
        <a:bodyPr/>
        <a:lstStyle/>
        <a:p>
          <a:endParaRPr lang="en-US"/>
        </a:p>
      </dgm:t>
    </dgm:pt>
    <dgm:pt modelId="{B854AF0B-8C2D-4CD8-B888-C0D9F8F5E531}">
      <dgm:prSet/>
      <dgm:spPr/>
      <dgm:t>
        <a:bodyPr/>
        <a:lstStyle/>
        <a:p>
          <a:r>
            <a:rPr lang="en-SG"/>
            <a:t>This cable was the most common variety of UTP for a number of years starting in the late 1980s.</a:t>
          </a:r>
          <a:endParaRPr lang="en-US"/>
        </a:p>
      </dgm:t>
    </dgm:pt>
    <dgm:pt modelId="{BC5718CF-E020-40F8-9309-DB3096F70B80}" type="parTrans" cxnId="{F55C01E0-487D-4CB9-9418-679F6CFEEC0B}">
      <dgm:prSet/>
      <dgm:spPr/>
      <dgm:t>
        <a:bodyPr/>
        <a:lstStyle/>
        <a:p>
          <a:endParaRPr lang="en-US"/>
        </a:p>
      </dgm:t>
    </dgm:pt>
    <dgm:pt modelId="{E89C3F82-0BB3-4E20-BD51-F4F85EA8F990}" type="sibTrans" cxnId="{F55C01E0-487D-4CB9-9418-679F6CFEEC0B}">
      <dgm:prSet/>
      <dgm:spPr/>
      <dgm:t>
        <a:bodyPr/>
        <a:lstStyle/>
        <a:p>
          <a:endParaRPr lang="en-US"/>
        </a:p>
      </dgm:t>
    </dgm:pt>
    <dgm:pt modelId="{9E6ED614-C500-4028-A7FC-C9EB2A6ADB26}">
      <dgm:prSet/>
      <dgm:spPr/>
      <dgm:t>
        <a:bodyPr/>
        <a:lstStyle/>
        <a:p>
          <a:r>
            <a:rPr lang="en-SG"/>
            <a:t>Common applications include 4Mbps UTP Token Ring, 10Base-T Ethernet, 100Base-T4, and digital and analog telephone systems. </a:t>
          </a:r>
          <a:endParaRPr lang="en-US"/>
        </a:p>
      </dgm:t>
    </dgm:pt>
    <dgm:pt modelId="{35141198-4DEF-497D-B200-4907FDA429A2}" type="parTrans" cxnId="{79348BB2-1338-43C8-BE6C-8229288703F5}">
      <dgm:prSet/>
      <dgm:spPr/>
      <dgm:t>
        <a:bodyPr/>
        <a:lstStyle/>
        <a:p>
          <a:endParaRPr lang="en-US"/>
        </a:p>
      </dgm:t>
    </dgm:pt>
    <dgm:pt modelId="{65C02945-5498-4FD8-A29B-5F0964D16DC0}" type="sibTrans" cxnId="{79348BB2-1338-43C8-BE6C-8229288703F5}">
      <dgm:prSet/>
      <dgm:spPr/>
      <dgm:t>
        <a:bodyPr/>
        <a:lstStyle/>
        <a:p>
          <a:endParaRPr lang="en-US"/>
        </a:p>
      </dgm:t>
    </dgm:pt>
    <dgm:pt modelId="{B0BCB90C-9C33-4943-BFCD-DB1115ED9ACA}">
      <dgm:prSet/>
      <dgm:spPr/>
      <dgm:t>
        <a:bodyPr/>
        <a:lstStyle/>
        <a:p>
          <a:r>
            <a:rPr lang="en-SG"/>
            <a:t>Its inclusion in the 568-B Standard is for voice applications.</a:t>
          </a:r>
          <a:endParaRPr lang="en-US"/>
        </a:p>
      </dgm:t>
    </dgm:pt>
    <dgm:pt modelId="{F57FB73A-8F19-44FE-9ED2-34F59DC80E57}" type="parTrans" cxnId="{42843701-D398-46DC-815D-955103B82455}">
      <dgm:prSet/>
      <dgm:spPr/>
      <dgm:t>
        <a:bodyPr/>
        <a:lstStyle/>
        <a:p>
          <a:endParaRPr lang="en-US"/>
        </a:p>
      </dgm:t>
    </dgm:pt>
    <dgm:pt modelId="{932E149E-569C-4803-8DFE-03E4362092E0}" type="sibTrans" cxnId="{42843701-D398-46DC-815D-955103B82455}">
      <dgm:prSet/>
      <dgm:spPr/>
      <dgm:t>
        <a:bodyPr/>
        <a:lstStyle/>
        <a:p>
          <a:endParaRPr lang="en-US"/>
        </a:p>
      </dgm:t>
    </dgm:pt>
    <dgm:pt modelId="{7D498BFE-ED1C-4159-9692-C5E2798901DB}" type="pres">
      <dgm:prSet presAssocID="{8432ABAA-15BF-4B24-9C68-AE234F93067B}" presName="Name0" presStyleCnt="0">
        <dgm:presLayoutVars>
          <dgm:dir/>
          <dgm:animLvl val="lvl"/>
          <dgm:resizeHandles val="exact"/>
        </dgm:presLayoutVars>
      </dgm:prSet>
      <dgm:spPr/>
    </dgm:pt>
    <dgm:pt modelId="{05C174FC-517C-4427-B294-4118371050AB}" type="pres">
      <dgm:prSet presAssocID="{26FC2106-D96B-4335-82CB-0F72E4D6B13B}" presName="composite" presStyleCnt="0"/>
      <dgm:spPr/>
    </dgm:pt>
    <dgm:pt modelId="{6723D9BE-0211-4767-AEC4-023BD287E9C8}" type="pres">
      <dgm:prSet presAssocID="{26FC2106-D96B-4335-82CB-0F72E4D6B13B}" presName="parTx" presStyleLbl="alignNode1" presStyleIdx="0" presStyleCnt="3">
        <dgm:presLayoutVars>
          <dgm:chMax val="0"/>
          <dgm:chPref val="0"/>
          <dgm:bulletEnabled val="1"/>
        </dgm:presLayoutVars>
      </dgm:prSet>
      <dgm:spPr/>
    </dgm:pt>
    <dgm:pt modelId="{286BB5A7-ED02-48B2-A1DC-8921461D1527}" type="pres">
      <dgm:prSet presAssocID="{26FC2106-D96B-4335-82CB-0F72E4D6B13B}" presName="desTx" presStyleLbl="alignAccFollowNode1" presStyleIdx="0" presStyleCnt="3">
        <dgm:presLayoutVars>
          <dgm:bulletEnabled val="1"/>
        </dgm:presLayoutVars>
      </dgm:prSet>
      <dgm:spPr/>
    </dgm:pt>
    <dgm:pt modelId="{8D6D678D-7A2C-4FD2-9E4C-25903E49072A}" type="pres">
      <dgm:prSet presAssocID="{A6B606DD-6652-4DB3-B141-6AE287A2CEA3}" presName="space" presStyleCnt="0"/>
      <dgm:spPr/>
    </dgm:pt>
    <dgm:pt modelId="{4AFF92EF-D5A1-44D1-B265-B9BF0DEC1823}" type="pres">
      <dgm:prSet presAssocID="{95FE5DDC-B38A-4230-A093-DAE6B2147AA8}" presName="composite" presStyleCnt="0"/>
      <dgm:spPr/>
    </dgm:pt>
    <dgm:pt modelId="{B3448830-8F99-4C15-B511-5C23E459909B}" type="pres">
      <dgm:prSet presAssocID="{95FE5DDC-B38A-4230-A093-DAE6B2147AA8}" presName="parTx" presStyleLbl="alignNode1" presStyleIdx="1" presStyleCnt="3">
        <dgm:presLayoutVars>
          <dgm:chMax val="0"/>
          <dgm:chPref val="0"/>
          <dgm:bulletEnabled val="1"/>
        </dgm:presLayoutVars>
      </dgm:prSet>
      <dgm:spPr/>
    </dgm:pt>
    <dgm:pt modelId="{46FD14CB-F613-4C71-B2E4-214F1526DF96}" type="pres">
      <dgm:prSet presAssocID="{95FE5DDC-B38A-4230-A093-DAE6B2147AA8}" presName="desTx" presStyleLbl="alignAccFollowNode1" presStyleIdx="1" presStyleCnt="3">
        <dgm:presLayoutVars>
          <dgm:bulletEnabled val="1"/>
        </dgm:presLayoutVars>
      </dgm:prSet>
      <dgm:spPr/>
    </dgm:pt>
    <dgm:pt modelId="{99BD6D9E-CE15-4D02-852B-1793FC404BF6}" type="pres">
      <dgm:prSet presAssocID="{B7208A99-1E8F-4429-BC02-8640B264FABF}" presName="space" presStyleCnt="0"/>
      <dgm:spPr/>
    </dgm:pt>
    <dgm:pt modelId="{D0177522-4EC0-4BB4-8BC9-5E58E7A04D04}" type="pres">
      <dgm:prSet presAssocID="{0935E677-444F-48B3-9577-842FD5F1B112}" presName="composite" presStyleCnt="0"/>
      <dgm:spPr/>
    </dgm:pt>
    <dgm:pt modelId="{719D7CDE-7F44-4AB9-BB61-6A174796C53E}" type="pres">
      <dgm:prSet presAssocID="{0935E677-444F-48B3-9577-842FD5F1B112}" presName="parTx" presStyleLbl="alignNode1" presStyleIdx="2" presStyleCnt="3">
        <dgm:presLayoutVars>
          <dgm:chMax val="0"/>
          <dgm:chPref val="0"/>
          <dgm:bulletEnabled val="1"/>
        </dgm:presLayoutVars>
      </dgm:prSet>
      <dgm:spPr/>
    </dgm:pt>
    <dgm:pt modelId="{547D5656-9EF0-45B6-80B5-3414DD0FBC10}" type="pres">
      <dgm:prSet presAssocID="{0935E677-444F-48B3-9577-842FD5F1B112}" presName="desTx" presStyleLbl="alignAccFollowNode1" presStyleIdx="2" presStyleCnt="3">
        <dgm:presLayoutVars>
          <dgm:bulletEnabled val="1"/>
        </dgm:presLayoutVars>
      </dgm:prSet>
      <dgm:spPr/>
    </dgm:pt>
  </dgm:ptLst>
  <dgm:cxnLst>
    <dgm:cxn modelId="{42843701-D398-46DC-815D-955103B82455}" srcId="{0935E677-444F-48B3-9577-842FD5F1B112}" destId="{B0BCB90C-9C33-4943-BFCD-DB1115ED9ACA}" srcOrd="3" destOrd="0" parTransId="{F57FB73A-8F19-44FE-9ED2-34F59DC80E57}" sibTransId="{932E149E-569C-4803-8DFE-03E4362092E0}"/>
    <dgm:cxn modelId="{904ADF0A-D5E6-410E-AAC5-462B63AEE53B}" srcId="{26FC2106-D96B-4335-82CB-0F72E4D6B13B}" destId="{6CB56956-AFA6-4458-8C90-33EFC100C297}" srcOrd="1" destOrd="0" parTransId="{0120B0F7-D148-47DE-8442-C464970312D9}" sibTransId="{50F65DFE-B772-46F7-9D80-C73AB88F2F2D}"/>
    <dgm:cxn modelId="{59B5C20F-226B-4971-A1E2-1AAEFFD9E838}" srcId="{95FE5DDC-B38A-4230-A093-DAE6B2147AA8}" destId="{D117975C-15A7-43A5-A89A-6C4EC953347D}" srcOrd="2" destOrd="0" parTransId="{BB025C7F-25E6-4DD0-9A2D-52969AB88B86}" sibTransId="{0B97C63A-7809-4446-9863-5B369CE9DEE2}"/>
    <dgm:cxn modelId="{0416DA10-B4AE-48BA-8F8B-05287B6F35E2}" type="presOf" srcId="{D117975C-15A7-43A5-A89A-6C4EC953347D}" destId="{46FD14CB-F613-4C71-B2E4-214F1526DF96}" srcOrd="0" destOrd="2" presId="urn:microsoft.com/office/officeart/2005/8/layout/hList1"/>
    <dgm:cxn modelId="{96713B14-4724-4DF5-A15C-3F351823F5A1}" srcId="{95FE5DDC-B38A-4230-A093-DAE6B2147AA8}" destId="{4E533DF8-F75D-49C6-88EC-9E6AE300878C}" srcOrd="0" destOrd="0" parTransId="{840FA035-94E3-46FF-8177-1AADC04819DF}" sibTransId="{AD4F6FB4-BD3E-42D0-96BA-D95E6D5AAE64}"/>
    <dgm:cxn modelId="{C9D69E14-D805-486D-AD3E-943B974E5DAA}" srcId="{26FC2106-D96B-4335-82CB-0F72E4D6B13B}" destId="{B8397ABA-4D14-4C92-B98F-3846C0B6CD7A}" srcOrd="0" destOrd="0" parTransId="{48AD6A80-D001-44E9-807D-4CCD743895EE}" sibTransId="{67354DCF-AB69-497B-85AF-FF7B9492DED6}"/>
    <dgm:cxn modelId="{BFE56E1F-80EE-4249-8966-17524680B110}" srcId="{8432ABAA-15BF-4B24-9C68-AE234F93067B}" destId="{95FE5DDC-B38A-4230-A093-DAE6B2147AA8}" srcOrd="1" destOrd="0" parTransId="{8305CD31-FD6F-4A84-BED6-5C9A27D61025}" sibTransId="{B7208A99-1E8F-4429-BC02-8640B264FABF}"/>
    <dgm:cxn modelId="{B60AF122-35D9-417D-9DBC-EF754E9E2D62}" srcId="{0935E677-444F-48B3-9577-842FD5F1B112}" destId="{8CB1433B-1ABF-45EB-9F0B-D85B26B08118}" srcOrd="0" destOrd="0" parTransId="{77587D5E-1398-4A19-AA64-20FF1792EDFD}" sibTransId="{2D383566-A66D-498B-9B1D-6106B0D1E4F3}"/>
    <dgm:cxn modelId="{C4067834-332B-41E0-A607-E1310563E96C}" type="presOf" srcId="{6CB56956-AFA6-4458-8C90-33EFC100C297}" destId="{286BB5A7-ED02-48B2-A1DC-8921461D1527}" srcOrd="0" destOrd="1" presId="urn:microsoft.com/office/officeart/2005/8/layout/hList1"/>
    <dgm:cxn modelId="{4EBC2461-F144-494C-BA09-8E07C51ABEA4}" type="presOf" srcId="{95FE5DDC-B38A-4230-A093-DAE6B2147AA8}" destId="{B3448830-8F99-4C15-B511-5C23E459909B}" srcOrd="0" destOrd="0" presId="urn:microsoft.com/office/officeart/2005/8/layout/hList1"/>
    <dgm:cxn modelId="{78917C66-7F6B-4F70-848A-600CA458061F}" type="presOf" srcId="{8CB1433B-1ABF-45EB-9F0B-D85B26B08118}" destId="{547D5656-9EF0-45B6-80B5-3414DD0FBC10}" srcOrd="0" destOrd="0" presId="urn:microsoft.com/office/officeart/2005/8/layout/hList1"/>
    <dgm:cxn modelId="{27336967-29DD-4721-9DAC-37842C5CF57F}" type="presOf" srcId="{CB56D5AE-7F5F-4F7A-92FD-6BC242696A0B}" destId="{286BB5A7-ED02-48B2-A1DC-8921461D1527}" srcOrd="0" destOrd="2" presId="urn:microsoft.com/office/officeart/2005/8/layout/hList1"/>
    <dgm:cxn modelId="{64013884-A111-4109-85BF-C5BCD3747B7D}" type="presOf" srcId="{4567045B-28D5-4520-83D5-ED9563177000}" destId="{46FD14CB-F613-4C71-B2E4-214F1526DF96}" srcOrd="0" destOrd="3" presId="urn:microsoft.com/office/officeart/2005/8/layout/hList1"/>
    <dgm:cxn modelId="{4ECE4B92-5F9F-4A11-B24F-302279647FAD}" srcId="{8432ABAA-15BF-4B24-9C68-AE234F93067B}" destId="{0935E677-444F-48B3-9577-842FD5F1B112}" srcOrd="2" destOrd="0" parTransId="{428FAE81-5526-418D-8E19-3BBBEF846DC3}" sibTransId="{A2248F33-9233-46FD-8F83-DE1053AA6FC2}"/>
    <dgm:cxn modelId="{FE70989C-E752-4174-A13A-B72BBF94CE83}" srcId="{8432ABAA-15BF-4B24-9C68-AE234F93067B}" destId="{26FC2106-D96B-4335-82CB-0F72E4D6B13B}" srcOrd="0" destOrd="0" parTransId="{064FF8AD-BE4B-47F9-B362-E3CB87831449}" sibTransId="{A6B606DD-6652-4DB3-B141-6AE287A2CEA3}"/>
    <dgm:cxn modelId="{9F03E1A6-8847-4F8F-8E54-BDF009EB0F43}" type="presOf" srcId="{8432ABAA-15BF-4B24-9C68-AE234F93067B}" destId="{7D498BFE-ED1C-4159-9692-C5E2798901DB}" srcOrd="0" destOrd="0" presId="urn:microsoft.com/office/officeart/2005/8/layout/hList1"/>
    <dgm:cxn modelId="{945696AE-BB0B-425C-A038-9188C1EFD97D}" type="presOf" srcId="{9E6ED614-C500-4028-A7FC-C9EB2A6ADB26}" destId="{547D5656-9EF0-45B6-80B5-3414DD0FBC10}" srcOrd="0" destOrd="2" presId="urn:microsoft.com/office/officeart/2005/8/layout/hList1"/>
    <dgm:cxn modelId="{2BBADEB1-95C1-4A80-BD96-E2BAF224A50F}" srcId="{95FE5DDC-B38A-4230-A093-DAE6B2147AA8}" destId="{55BA8328-DB65-496B-83B0-9EC293B9B465}" srcOrd="1" destOrd="0" parTransId="{D993FD16-577F-427D-89EC-0401C9465BD1}" sibTransId="{BB4ADB78-D501-4ACB-8500-4B50F355299D}"/>
    <dgm:cxn modelId="{79348BB2-1338-43C8-BE6C-8229288703F5}" srcId="{0935E677-444F-48B3-9577-842FD5F1B112}" destId="{9E6ED614-C500-4028-A7FC-C9EB2A6ADB26}" srcOrd="2" destOrd="0" parTransId="{35141198-4DEF-497D-B200-4907FDA429A2}" sibTransId="{65C02945-5498-4FD8-A29B-5F0964D16DC0}"/>
    <dgm:cxn modelId="{59027CB7-FC84-4B06-900D-0D758FDABD12}" type="presOf" srcId="{B8397ABA-4D14-4C92-B98F-3846C0B6CD7A}" destId="{286BB5A7-ED02-48B2-A1DC-8921461D1527}" srcOrd="0" destOrd="0" presId="urn:microsoft.com/office/officeart/2005/8/layout/hList1"/>
    <dgm:cxn modelId="{B8F667B9-51D8-445F-BE76-88894895DF62}" srcId="{95FE5DDC-B38A-4230-A093-DAE6B2147AA8}" destId="{4567045B-28D5-4520-83D5-ED9563177000}" srcOrd="3" destOrd="0" parTransId="{BEDAC0A2-86E0-41E6-8BCE-551EA12D306B}" sibTransId="{92D97C49-E420-4B68-9CF9-E93669370884}"/>
    <dgm:cxn modelId="{0229F7C3-F245-4545-B46F-D4631536F672}" srcId="{26FC2106-D96B-4335-82CB-0F72E4D6B13B}" destId="{CB56D5AE-7F5F-4F7A-92FD-6BC242696A0B}" srcOrd="2" destOrd="0" parTransId="{D2F662DD-D999-481A-9DAB-2B61550399FB}" sibTransId="{7081E473-2851-43CA-B9D9-FAB9F681247C}"/>
    <dgm:cxn modelId="{AD7B00C8-593C-488F-B99C-B700F66BEEB4}" type="presOf" srcId="{B0BCB90C-9C33-4943-BFCD-DB1115ED9ACA}" destId="{547D5656-9EF0-45B6-80B5-3414DD0FBC10}" srcOrd="0" destOrd="3" presId="urn:microsoft.com/office/officeart/2005/8/layout/hList1"/>
    <dgm:cxn modelId="{E8C783CC-7419-42D6-A008-3838847BDF62}" type="presOf" srcId="{55BA8328-DB65-496B-83B0-9EC293B9B465}" destId="{46FD14CB-F613-4C71-B2E4-214F1526DF96}" srcOrd="0" destOrd="1" presId="urn:microsoft.com/office/officeart/2005/8/layout/hList1"/>
    <dgm:cxn modelId="{F55C01E0-487D-4CB9-9418-679F6CFEEC0B}" srcId="{0935E677-444F-48B3-9577-842FD5F1B112}" destId="{B854AF0B-8C2D-4CD8-B888-C0D9F8F5E531}" srcOrd="1" destOrd="0" parTransId="{BC5718CF-E020-40F8-9309-DB3096F70B80}" sibTransId="{E89C3F82-0BB3-4E20-BD51-F4F85EA8F990}"/>
    <dgm:cxn modelId="{0A79C9E1-EC6C-4FC2-9BD0-BF92C948ECBF}" type="presOf" srcId="{B854AF0B-8C2D-4CD8-B888-C0D9F8F5E531}" destId="{547D5656-9EF0-45B6-80B5-3414DD0FBC10}" srcOrd="0" destOrd="1" presId="urn:microsoft.com/office/officeart/2005/8/layout/hList1"/>
    <dgm:cxn modelId="{EEBBB1E7-3BE9-4B6B-8811-57AA92FBB9B4}" type="presOf" srcId="{26FC2106-D96B-4335-82CB-0F72E4D6B13B}" destId="{6723D9BE-0211-4767-AEC4-023BD287E9C8}" srcOrd="0" destOrd="0" presId="urn:microsoft.com/office/officeart/2005/8/layout/hList1"/>
    <dgm:cxn modelId="{722807F8-900C-474D-80D4-5D5BFAE7B3E9}" type="presOf" srcId="{0935E677-444F-48B3-9577-842FD5F1B112}" destId="{719D7CDE-7F44-4AB9-BB61-6A174796C53E}" srcOrd="0" destOrd="0" presId="urn:microsoft.com/office/officeart/2005/8/layout/hList1"/>
    <dgm:cxn modelId="{093AABFB-E523-422C-9A76-08F1F6B248BA}" type="presOf" srcId="{4E533DF8-F75D-49C6-88EC-9E6AE300878C}" destId="{46FD14CB-F613-4C71-B2E4-214F1526DF96}" srcOrd="0" destOrd="0" presId="urn:microsoft.com/office/officeart/2005/8/layout/hList1"/>
    <dgm:cxn modelId="{31989E40-D2FF-4355-BF7F-CE9309257AF2}" type="presParOf" srcId="{7D498BFE-ED1C-4159-9692-C5E2798901DB}" destId="{05C174FC-517C-4427-B294-4118371050AB}" srcOrd="0" destOrd="0" presId="urn:microsoft.com/office/officeart/2005/8/layout/hList1"/>
    <dgm:cxn modelId="{F67B1D88-AE7B-4AEA-BFCB-11A737460EF0}" type="presParOf" srcId="{05C174FC-517C-4427-B294-4118371050AB}" destId="{6723D9BE-0211-4767-AEC4-023BD287E9C8}" srcOrd="0" destOrd="0" presId="urn:microsoft.com/office/officeart/2005/8/layout/hList1"/>
    <dgm:cxn modelId="{DD575C8E-5321-4C05-B8B1-CF56A6567F5A}" type="presParOf" srcId="{05C174FC-517C-4427-B294-4118371050AB}" destId="{286BB5A7-ED02-48B2-A1DC-8921461D1527}" srcOrd="1" destOrd="0" presId="urn:microsoft.com/office/officeart/2005/8/layout/hList1"/>
    <dgm:cxn modelId="{2058D5EF-964B-4BB3-9332-4C4D1575DAAD}" type="presParOf" srcId="{7D498BFE-ED1C-4159-9692-C5E2798901DB}" destId="{8D6D678D-7A2C-4FD2-9E4C-25903E49072A}" srcOrd="1" destOrd="0" presId="urn:microsoft.com/office/officeart/2005/8/layout/hList1"/>
    <dgm:cxn modelId="{160AB35C-BBDA-47EF-B4D9-101379604672}" type="presParOf" srcId="{7D498BFE-ED1C-4159-9692-C5E2798901DB}" destId="{4AFF92EF-D5A1-44D1-B265-B9BF0DEC1823}" srcOrd="2" destOrd="0" presId="urn:microsoft.com/office/officeart/2005/8/layout/hList1"/>
    <dgm:cxn modelId="{B1E17EA4-130E-4ABB-B87C-DE501F89D965}" type="presParOf" srcId="{4AFF92EF-D5A1-44D1-B265-B9BF0DEC1823}" destId="{B3448830-8F99-4C15-B511-5C23E459909B}" srcOrd="0" destOrd="0" presId="urn:microsoft.com/office/officeart/2005/8/layout/hList1"/>
    <dgm:cxn modelId="{2BCD457B-D15B-45E0-8432-067CEF6422EB}" type="presParOf" srcId="{4AFF92EF-D5A1-44D1-B265-B9BF0DEC1823}" destId="{46FD14CB-F613-4C71-B2E4-214F1526DF96}" srcOrd="1" destOrd="0" presId="urn:microsoft.com/office/officeart/2005/8/layout/hList1"/>
    <dgm:cxn modelId="{A64BE074-D593-4AAB-B104-0E920310BC8C}" type="presParOf" srcId="{7D498BFE-ED1C-4159-9692-C5E2798901DB}" destId="{99BD6D9E-CE15-4D02-852B-1793FC404BF6}" srcOrd="3" destOrd="0" presId="urn:microsoft.com/office/officeart/2005/8/layout/hList1"/>
    <dgm:cxn modelId="{1EA4A34D-40D0-44F8-88B4-9459C0AC7FB6}" type="presParOf" srcId="{7D498BFE-ED1C-4159-9692-C5E2798901DB}" destId="{D0177522-4EC0-4BB4-8BC9-5E58E7A04D04}" srcOrd="4" destOrd="0" presId="urn:microsoft.com/office/officeart/2005/8/layout/hList1"/>
    <dgm:cxn modelId="{ABC0C1C2-A1BF-48EA-882C-1F0A6DC71BB0}" type="presParOf" srcId="{D0177522-4EC0-4BB4-8BC9-5E58E7A04D04}" destId="{719D7CDE-7F44-4AB9-BB61-6A174796C53E}" srcOrd="0" destOrd="0" presId="urn:microsoft.com/office/officeart/2005/8/layout/hList1"/>
    <dgm:cxn modelId="{CAB746BB-9ADA-43B8-A191-BA83809E439C}" type="presParOf" srcId="{D0177522-4EC0-4BB4-8BC9-5E58E7A04D04}" destId="{547D5656-9EF0-45B6-80B5-3414DD0FBC1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D80C7D-5092-4066-BA1F-0302EDFADE66}"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8106EC7A-B165-4A29-905F-75291176F721}">
      <dgm:prSet/>
      <dgm:spPr/>
      <dgm:t>
        <a:bodyPr/>
        <a:lstStyle/>
        <a:p>
          <a:pPr>
            <a:defRPr cap="all"/>
          </a:pPr>
          <a:r>
            <a:rPr lang="en-SG"/>
            <a:t>At one time, coaxial cable was the most widely used cable type in the networking business. </a:t>
          </a:r>
          <a:endParaRPr lang="en-US"/>
        </a:p>
      </dgm:t>
    </dgm:pt>
    <dgm:pt modelId="{CA177375-2812-49FA-A327-28DE353E8C47}" type="parTrans" cxnId="{94FDE9E5-4683-4E5B-889E-A65F750FD2ED}">
      <dgm:prSet/>
      <dgm:spPr/>
      <dgm:t>
        <a:bodyPr/>
        <a:lstStyle/>
        <a:p>
          <a:endParaRPr lang="en-US"/>
        </a:p>
      </dgm:t>
    </dgm:pt>
    <dgm:pt modelId="{98B99826-012F-463A-B2C4-523FE870A935}" type="sibTrans" cxnId="{94FDE9E5-4683-4E5B-889E-A65F750FD2ED}">
      <dgm:prSet/>
      <dgm:spPr/>
      <dgm:t>
        <a:bodyPr/>
        <a:lstStyle/>
        <a:p>
          <a:endParaRPr lang="en-US"/>
        </a:p>
      </dgm:t>
    </dgm:pt>
    <dgm:pt modelId="{5DD5A9FA-F696-419F-BB95-C033F113880E}">
      <dgm:prSet/>
      <dgm:spPr/>
      <dgm:t>
        <a:bodyPr/>
        <a:lstStyle/>
        <a:p>
          <a:pPr>
            <a:defRPr cap="all"/>
          </a:pPr>
          <a:r>
            <a:rPr lang="en-SG"/>
            <a:t>It is still widely used for closed-circuit TV and other video distribution.</a:t>
          </a:r>
          <a:endParaRPr lang="en-US"/>
        </a:p>
      </dgm:t>
    </dgm:pt>
    <dgm:pt modelId="{8E2FDB72-5773-43FA-BD8B-9A5D78987412}" type="parTrans" cxnId="{7278874C-57DF-4622-AD40-A7279C01B629}">
      <dgm:prSet/>
      <dgm:spPr/>
      <dgm:t>
        <a:bodyPr/>
        <a:lstStyle/>
        <a:p>
          <a:endParaRPr lang="en-US"/>
        </a:p>
      </dgm:t>
    </dgm:pt>
    <dgm:pt modelId="{A697CEB4-5DBC-4371-80D8-8E99BA776250}" type="sibTrans" cxnId="{7278874C-57DF-4622-AD40-A7279C01B629}">
      <dgm:prSet/>
      <dgm:spPr/>
      <dgm:t>
        <a:bodyPr/>
        <a:lstStyle/>
        <a:p>
          <a:endParaRPr lang="en-US"/>
        </a:p>
      </dgm:t>
    </dgm:pt>
    <dgm:pt modelId="{47BCE517-1E53-47EB-97C1-647DE52779FD}">
      <dgm:prSet/>
      <dgm:spPr/>
      <dgm:t>
        <a:bodyPr/>
        <a:lstStyle/>
        <a:p>
          <a:pPr>
            <a:defRPr cap="all"/>
          </a:pPr>
          <a:r>
            <a:rPr lang="en-SG"/>
            <a:t>However, it is falling by the wayside in the data-networking arena.</a:t>
          </a:r>
          <a:endParaRPr lang="en-US"/>
        </a:p>
      </dgm:t>
    </dgm:pt>
    <dgm:pt modelId="{2312715D-D3B9-4556-97E1-5667ACE6F757}" type="parTrans" cxnId="{14051DCE-4279-4BFC-9FEF-2B930AE15DEB}">
      <dgm:prSet/>
      <dgm:spPr/>
      <dgm:t>
        <a:bodyPr/>
        <a:lstStyle/>
        <a:p>
          <a:endParaRPr lang="en-US"/>
        </a:p>
      </dgm:t>
    </dgm:pt>
    <dgm:pt modelId="{3B449A6F-9D27-453D-8BE4-C0A2285A3961}" type="sibTrans" cxnId="{14051DCE-4279-4BFC-9FEF-2B930AE15DEB}">
      <dgm:prSet/>
      <dgm:spPr/>
      <dgm:t>
        <a:bodyPr/>
        <a:lstStyle/>
        <a:p>
          <a:endParaRPr lang="en-US"/>
        </a:p>
      </dgm:t>
    </dgm:pt>
    <dgm:pt modelId="{F1C906A4-DFB8-4DE4-BA3B-F2ED4E1A39EB}">
      <dgm:prSet/>
      <dgm:spPr/>
      <dgm:t>
        <a:bodyPr/>
        <a:lstStyle/>
        <a:p>
          <a:pPr>
            <a:defRPr cap="all"/>
          </a:pPr>
          <a:r>
            <a:rPr lang="en-SG"/>
            <a:t>Coaxial (or just coax) cable is difficult to run and is generally more expensive than twisted-pair cable.</a:t>
          </a:r>
          <a:endParaRPr lang="en-US"/>
        </a:p>
      </dgm:t>
    </dgm:pt>
    <dgm:pt modelId="{B52C2B1E-7EE3-4A96-B060-8AF05A4D30DF}" type="parTrans" cxnId="{0C5C8779-B8EB-4A2B-9B92-FD6CC77F1294}">
      <dgm:prSet/>
      <dgm:spPr/>
      <dgm:t>
        <a:bodyPr/>
        <a:lstStyle/>
        <a:p>
          <a:endParaRPr lang="en-US"/>
        </a:p>
      </dgm:t>
    </dgm:pt>
    <dgm:pt modelId="{F7A8471A-ED1A-42C0-AEC6-93BAFE97456B}" type="sibTrans" cxnId="{0C5C8779-B8EB-4A2B-9B92-FD6CC77F1294}">
      <dgm:prSet/>
      <dgm:spPr/>
      <dgm:t>
        <a:bodyPr/>
        <a:lstStyle/>
        <a:p>
          <a:endParaRPr lang="en-US"/>
        </a:p>
      </dgm:t>
    </dgm:pt>
    <dgm:pt modelId="{31CD8328-2DF8-4B1C-9216-EDDEC2260A48}">
      <dgm:prSet/>
      <dgm:spPr/>
      <dgm:t>
        <a:bodyPr/>
        <a:lstStyle/>
        <a:p>
          <a:pPr>
            <a:defRPr cap="all"/>
          </a:pPr>
          <a:r>
            <a:rPr lang="en-SG"/>
            <a:t>In defence of coaxial cable, however, it provides a tremendous amount of bandwidth and is not as susceptible to outside interference as is UTP.</a:t>
          </a:r>
          <a:endParaRPr lang="en-US"/>
        </a:p>
      </dgm:t>
    </dgm:pt>
    <dgm:pt modelId="{9DAA5145-42ED-470A-9F49-13E48A7E3C98}" type="parTrans" cxnId="{E9EC6FF7-2E73-4768-9FC5-1012A57517FF}">
      <dgm:prSet/>
      <dgm:spPr/>
      <dgm:t>
        <a:bodyPr/>
        <a:lstStyle/>
        <a:p>
          <a:endParaRPr lang="en-US"/>
        </a:p>
      </dgm:t>
    </dgm:pt>
    <dgm:pt modelId="{50656E3F-393C-4CF8-BE59-0BDAD7AA2051}" type="sibTrans" cxnId="{E9EC6FF7-2E73-4768-9FC5-1012A57517FF}">
      <dgm:prSet/>
      <dgm:spPr/>
      <dgm:t>
        <a:bodyPr/>
        <a:lstStyle/>
        <a:p>
          <a:endParaRPr lang="en-US"/>
        </a:p>
      </dgm:t>
    </dgm:pt>
    <dgm:pt modelId="{F92B86FB-10A2-4E31-8D1D-402BC4BB2553}">
      <dgm:prSet/>
      <dgm:spPr/>
      <dgm:t>
        <a:bodyPr/>
        <a:lstStyle/>
        <a:p>
          <a:pPr>
            <a:defRPr cap="all"/>
          </a:pPr>
          <a:r>
            <a:rPr lang="en-SG"/>
            <a:t>Overall installation costs might also be lower than for other cable types because the connectors take less time to apply. </a:t>
          </a:r>
          <a:endParaRPr lang="en-US"/>
        </a:p>
      </dgm:t>
    </dgm:pt>
    <dgm:pt modelId="{ED07A27E-C1D8-4D16-89A5-157802225BCA}" type="parTrans" cxnId="{E0F9FED3-283B-405C-9EC2-2152397F6CF8}">
      <dgm:prSet/>
      <dgm:spPr/>
      <dgm:t>
        <a:bodyPr/>
        <a:lstStyle/>
        <a:p>
          <a:endParaRPr lang="en-US"/>
        </a:p>
      </dgm:t>
    </dgm:pt>
    <dgm:pt modelId="{6769AFDE-ACEA-4ED7-9B92-9E1C238289F9}" type="sibTrans" cxnId="{E0F9FED3-283B-405C-9EC2-2152397F6CF8}">
      <dgm:prSet/>
      <dgm:spPr/>
      <dgm:t>
        <a:bodyPr/>
        <a:lstStyle/>
        <a:p>
          <a:endParaRPr lang="en-US"/>
        </a:p>
      </dgm:t>
    </dgm:pt>
    <dgm:pt modelId="{AB35019A-8530-43BB-9DE1-720341FBFF73}" type="pres">
      <dgm:prSet presAssocID="{4CD80C7D-5092-4066-BA1F-0302EDFADE66}" presName="root" presStyleCnt="0">
        <dgm:presLayoutVars>
          <dgm:dir/>
          <dgm:resizeHandles val="exact"/>
        </dgm:presLayoutVars>
      </dgm:prSet>
      <dgm:spPr/>
    </dgm:pt>
    <dgm:pt modelId="{96986C13-A3BC-4068-95E7-53A3F1D791DE}" type="pres">
      <dgm:prSet presAssocID="{8106EC7A-B165-4A29-905F-75291176F721}" presName="compNode" presStyleCnt="0"/>
      <dgm:spPr/>
    </dgm:pt>
    <dgm:pt modelId="{A4DE9B37-4527-47F8-9264-16CB2F8B376D}" type="pres">
      <dgm:prSet presAssocID="{8106EC7A-B165-4A29-905F-75291176F721}" presName="iconBgRect" presStyleLbl="bgShp" presStyleIdx="0" presStyleCnt="6"/>
      <dgm:spPr>
        <a:prstGeom prst="round2DiagRect">
          <a:avLst>
            <a:gd name="adj1" fmla="val 29727"/>
            <a:gd name="adj2" fmla="val 0"/>
          </a:avLst>
        </a:prstGeom>
      </dgm:spPr>
    </dgm:pt>
    <dgm:pt modelId="{64A5E74D-C551-4AD0-81A9-87485A20E1C9}" type="pres">
      <dgm:prSet presAssocID="{8106EC7A-B165-4A29-905F-75291176F72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999E7E1F-4FFE-4CE8-9627-69F067D486BB}" type="pres">
      <dgm:prSet presAssocID="{8106EC7A-B165-4A29-905F-75291176F721}" presName="spaceRect" presStyleCnt="0"/>
      <dgm:spPr/>
    </dgm:pt>
    <dgm:pt modelId="{B9625FC3-D8F4-493B-8AF7-FA34A0425AA4}" type="pres">
      <dgm:prSet presAssocID="{8106EC7A-B165-4A29-905F-75291176F721}" presName="textRect" presStyleLbl="revTx" presStyleIdx="0" presStyleCnt="6">
        <dgm:presLayoutVars>
          <dgm:chMax val="1"/>
          <dgm:chPref val="1"/>
        </dgm:presLayoutVars>
      </dgm:prSet>
      <dgm:spPr/>
    </dgm:pt>
    <dgm:pt modelId="{EDC4D287-612A-4BE9-885A-C1C65F9FC6C3}" type="pres">
      <dgm:prSet presAssocID="{98B99826-012F-463A-B2C4-523FE870A935}" presName="sibTrans" presStyleCnt="0"/>
      <dgm:spPr/>
    </dgm:pt>
    <dgm:pt modelId="{A45075A9-11B8-49ED-AB66-6CE958DAE230}" type="pres">
      <dgm:prSet presAssocID="{5DD5A9FA-F696-419F-BB95-C033F113880E}" presName="compNode" presStyleCnt="0"/>
      <dgm:spPr/>
    </dgm:pt>
    <dgm:pt modelId="{3BB1FC94-7EA0-40C1-9599-87583B7CF8C5}" type="pres">
      <dgm:prSet presAssocID="{5DD5A9FA-F696-419F-BB95-C033F113880E}" presName="iconBgRect" presStyleLbl="bgShp" presStyleIdx="1" presStyleCnt="6"/>
      <dgm:spPr>
        <a:prstGeom prst="round2DiagRect">
          <a:avLst>
            <a:gd name="adj1" fmla="val 29727"/>
            <a:gd name="adj2" fmla="val 0"/>
          </a:avLst>
        </a:prstGeom>
      </dgm:spPr>
    </dgm:pt>
    <dgm:pt modelId="{D8044EAE-C6AA-426F-B4CD-1557FD831262}" type="pres">
      <dgm:prSet presAssocID="{5DD5A9FA-F696-419F-BB95-C033F113880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levision"/>
        </a:ext>
      </dgm:extLst>
    </dgm:pt>
    <dgm:pt modelId="{D7A5BF35-536C-443C-8626-4B91D97F80E9}" type="pres">
      <dgm:prSet presAssocID="{5DD5A9FA-F696-419F-BB95-C033F113880E}" presName="spaceRect" presStyleCnt="0"/>
      <dgm:spPr/>
    </dgm:pt>
    <dgm:pt modelId="{D293620D-14CB-438E-9ED1-F5618A93D72B}" type="pres">
      <dgm:prSet presAssocID="{5DD5A9FA-F696-419F-BB95-C033F113880E}" presName="textRect" presStyleLbl="revTx" presStyleIdx="1" presStyleCnt="6">
        <dgm:presLayoutVars>
          <dgm:chMax val="1"/>
          <dgm:chPref val="1"/>
        </dgm:presLayoutVars>
      </dgm:prSet>
      <dgm:spPr/>
    </dgm:pt>
    <dgm:pt modelId="{3653C21F-5CDC-4B97-989A-6F61B1A4715D}" type="pres">
      <dgm:prSet presAssocID="{A697CEB4-5DBC-4371-80D8-8E99BA776250}" presName="sibTrans" presStyleCnt="0"/>
      <dgm:spPr/>
    </dgm:pt>
    <dgm:pt modelId="{4410974E-84BF-4A91-A43B-F37B2E1782A0}" type="pres">
      <dgm:prSet presAssocID="{47BCE517-1E53-47EB-97C1-647DE52779FD}" presName="compNode" presStyleCnt="0"/>
      <dgm:spPr/>
    </dgm:pt>
    <dgm:pt modelId="{9BD143A2-DACF-4F82-8AE6-C544AD26D21B}" type="pres">
      <dgm:prSet presAssocID="{47BCE517-1E53-47EB-97C1-647DE52779FD}" presName="iconBgRect" presStyleLbl="bgShp" presStyleIdx="2" presStyleCnt="6"/>
      <dgm:spPr>
        <a:prstGeom prst="round2DiagRect">
          <a:avLst>
            <a:gd name="adj1" fmla="val 29727"/>
            <a:gd name="adj2" fmla="val 0"/>
          </a:avLst>
        </a:prstGeom>
      </dgm:spPr>
    </dgm:pt>
    <dgm:pt modelId="{CFA2A651-734A-4C6B-B377-5E4E058A8A53}" type="pres">
      <dgm:prSet presAssocID="{47BCE517-1E53-47EB-97C1-647DE52779F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ions"/>
        </a:ext>
      </dgm:extLst>
    </dgm:pt>
    <dgm:pt modelId="{E49D86C9-5418-4D15-9EDA-97064DE0D617}" type="pres">
      <dgm:prSet presAssocID="{47BCE517-1E53-47EB-97C1-647DE52779FD}" presName="spaceRect" presStyleCnt="0"/>
      <dgm:spPr/>
    </dgm:pt>
    <dgm:pt modelId="{0123C020-6CF0-40BB-A435-D1BB3F08A575}" type="pres">
      <dgm:prSet presAssocID="{47BCE517-1E53-47EB-97C1-647DE52779FD}" presName="textRect" presStyleLbl="revTx" presStyleIdx="2" presStyleCnt="6">
        <dgm:presLayoutVars>
          <dgm:chMax val="1"/>
          <dgm:chPref val="1"/>
        </dgm:presLayoutVars>
      </dgm:prSet>
      <dgm:spPr/>
    </dgm:pt>
    <dgm:pt modelId="{E93847C0-560C-4C1C-BF8A-85BAE7F7F23C}" type="pres">
      <dgm:prSet presAssocID="{3B449A6F-9D27-453D-8BE4-C0A2285A3961}" presName="sibTrans" presStyleCnt="0"/>
      <dgm:spPr/>
    </dgm:pt>
    <dgm:pt modelId="{4C7A2FF1-7C62-4210-8AE7-489112A3FB34}" type="pres">
      <dgm:prSet presAssocID="{F1C906A4-DFB8-4DE4-BA3B-F2ED4E1A39EB}" presName="compNode" presStyleCnt="0"/>
      <dgm:spPr/>
    </dgm:pt>
    <dgm:pt modelId="{1A18816D-A3AC-4B8E-BF60-FBE41374C4B1}" type="pres">
      <dgm:prSet presAssocID="{F1C906A4-DFB8-4DE4-BA3B-F2ED4E1A39EB}" presName="iconBgRect" presStyleLbl="bgShp" presStyleIdx="3" presStyleCnt="6"/>
      <dgm:spPr>
        <a:prstGeom prst="round2DiagRect">
          <a:avLst>
            <a:gd name="adj1" fmla="val 29727"/>
            <a:gd name="adj2" fmla="val 0"/>
          </a:avLst>
        </a:prstGeom>
      </dgm:spPr>
    </dgm:pt>
    <dgm:pt modelId="{F408554C-64B7-48FC-87D0-BEAC6E0BE45E}" type="pres">
      <dgm:prSet presAssocID="{F1C906A4-DFB8-4DE4-BA3B-F2ED4E1A39E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CF86DF78-5C5C-4A30-9D22-959550D6BC3B}" type="pres">
      <dgm:prSet presAssocID="{F1C906A4-DFB8-4DE4-BA3B-F2ED4E1A39EB}" presName="spaceRect" presStyleCnt="0"/>
      <dgm:spPr/>
    </dgm:pt>
    <dgm:pt modelId="{894FD9B5-8996-4277-936E-E7C119AE92F7}" type="pres">
      <dgm:prSet presAssocID="{F1C906A4-DFB8-4DE4-BA3B-F2ED4E1A39EB}" presName="textRect" presStyleLbl="revTx" presStyleIdx="3" presStyleCnt="6">
        <dgm:presLayoutVars>
          <dgm:chMax val="1"/>
          <dgm:chPref val="1"/>
        </dgm:presLayoutVars>
      </dgm:prSet>
      <dgm:spPr/>
    </dgm:pt>
    <dgm:pt modelId="{64541D65-6687-4745-91A2-D3A9469D704F}" type="pres">
      <dgm:prSet presAssocID="{F7A8471A-ED1A-42C0-AEC6-93BAFE97456B}" presName="sibTrans" presStyleCnt="0"/>
      <dgm:spPr/>
    </dgm:pt>
    <dgm:pt modelId="{9D4916A6-2503-41BF-AC24-71255AB67097}" type="pres">
      <dgm:prSet presAssocID="{31CD8328-2DF8-4B1C-9216-EDDEC2260A48}" presName="compNode" presStyleCnt="0"/>
      <dgm:spPr/>
    </dgm:pt>
    <dgm:pt modelId="{09A4926F-D69C-4B65-95E6-49592DD17037}" type="pres">
      <dgm:prSet presAssocID="{31CD8328-2DF8-4B1C-9216-EDDEC2260A48}" presName="iconBgRect" presStyleLbl="bgShp" presStyleIdx="4" presStyleCnt="6"/>
      <dgm:spPr>
        <a:prstGeom prst="round2DiagRect">
          <a:avLst>
            <a:gd name="adj1" fmla="val 29727"/>
            <a:gd name="adj2" fmla="val 0"/>
          </a:avLst>
        </a:prstGeom>
      </dgm:spPr>
    </dgm:pt>
    <dgm:pt modelId="{B80C494E-95C2-4266-B22E-8255B9EED6D4}" type="pres">
      <dgm:prSet presAssocID="{31CD8328-2DF8-4B1C-9216-EDDEC2260A4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B5B44EAB-A382-42FC-9000-EBCB8110A152}" type="pres">
      <dgm:prSet presAssocID="{31CD8328-2DF8-4B1C-9216-EDDEC2260A48}" presName="spaceRect" presStyleCnt="0"/>
      <dgm:spPr/>
    </dgm:pt>
    <dgm:pt modelId="{D7B31D42-1950-4BA6-B129-432490D28367}" type="pres">
      <dgm:prSet presAssocID="{31CD8328-2DF8-4B1C-9216-EDDEC2260A48}" presName="textRect" presStyleLbl="revTx" presStyleIdx="4" presStyleCnt="6">
        <dgm:presLayoutVars>
          <dgm:chMax val="1"/>
          <dgm:chPref val="1"/>
        </dgm:presLayoutVars>
      </dgm:prSet>
      <dgm:spPr/>
    </dgm:pt>
    <dgm:pt modelId="{AF394DBB-C2E3-4162-9EBF-1F8123A0C4D3}" type="pres">
      <dgm:prSet presAssocID="{50656E3F-393C-4CF8-BE59-0BDAD7AA2051}" presName="sibTrans" presStyleCnt="0"/>
      <dgm:spPr/>
    </dgm:pt>
    <dgm:pt modelId="{4AA04B4A-EFB1-4E69-BF7D-A19A62CFF91B}" type="pres">
      <dgm:prSet presAssocID="{F92B86FB-10A2-4E31-8D1D-402BC4BB2553}" presName="compNode" presStyleCnt="0"/>
      <dgm:spPr/>
    </dgm:pt>
    <dgm:pt modelId="{902C344B-0653-4425-B69F-B2C5573ABD88}" type="pres">
      <dgm:prSet presAssocID="{F92B86FB-10A2-4E31-8D1D-402BC4BB2553}" presName="iconBgRect" presStyleLbl="bgShp" presStyleIdx="5" presStyleCnt="6"/>
      <dgm:spPr>
        <a:prstGeom prst="round2DiagRect">
          <a:avLst>
            <a:gd name="adj1" fmla="val 29727"/>
            <a:gd name="adj2" fmla="val 0"/>
          </a:avLst>
        </a:prstGeom>
      </dgm:spPr>
    </dgm:pt>
    <dgm:pt modelId="{88B4A378-F19C-4C3B-B4EB-FF98A727756C}" type="pres">
      <dgm:prSet presAssocID="{F92B86FB-10A2-4E31-8D1D-402BC4BB255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lectrician"/>
        </a:ext>
      </dgm:extLst>
    </dgm:pt>
    <dgm:pt modelId="{94298AB4-CAAB-4AA8-BF89-7C9316017170}" type="pres">
      <dgm:prSet presAssocID="{F92B86FB-10A2-4E31-8D1D-402BC4BB2553}" presName="spaceRect" presStyleCnt="0"/>
      <dgm:spPr/>
    </dgm:pt>
    <dgm:pt modelId="{DF46D8B1-5328-4AEA-A748-101F6D9CD8E8}" type="pres">
      <dgm:prSet presAssocID="{F92B86FB-10A2-4E31-8D1D-402BC4BB2553}" presName="textRect" presStyleLbl="revTx" presStyleIdx="5" presStyleCnt="6">
        <dgm:presLayoutVars>
          <dgm:chMax val="1"/>
          <dgm:chPref val="1"/>
        </dgm:presLayoutVars>
      </dgm:prSet>
      <dgm:spPr/>
    </dgm:pt>
  </dgm:ptLst>
  <dgm:cxnLst>
    <dgm:cxn modelId="{06C0FB06-DC9D-4006-883B-B0DCDD8A8C0C}" type="presOf" srcId="{F1C906A4-DFB8-4DE4-BA3B-F2ED4E1A39EB}" destId="{894FD9B5-8996-4277-936E-E7C119AE92F7}" srcOrd="0" destOrd="0" presId="urn:microsoft.com/office/officeart/2018/5/layout/IconLeafLabelList"/>
    <dgm:cxn modelId="{A1EF0C0B-3AE8-4B3D-BA10-CD7D52053440}" type="presOf" srcId="{4CD80C7D-5092-4066-BA1F-0302EDFADE66}" destId="{AB35019A-8530-43BB-9DE1-720341FBFF73}" srcOrd="0" destOrd="0" presId="urn:microsoft.com/office/officeart/2018/5/layout/IconLeafLabelList"/>
    <dgm:cxn modelId="{9771810B-C066-4BD8-AA25-368912B6F2FB}" type="presOf" srcId="{5DD5A9FA-F696-419F-BB95-C033F113880E}" destId="{D293620D-14CB-438E-9ED1-F5618A93D72B}" srcOrd="0" destOrd="0" presId="urn:microsoft.com/office/officeart/2018/5/layout/IconLeafLabelList"/>
    <dgm:cxn modelId="{8235854A-2A70-4525-B6A8-AF2AAD6FD1C9}" type="presOf" srcId="{F92B86FB-10A2-4E31-8D1D-402BC4BB2553}" destId="{DF46D8B1-5328-4AEA-A748-101F6D9CD8E8}" srcOrd="0" destOrd="0" presId="urn:microsoft.com/office/officeart/2018/5/layout/IconLeafLabelList"/>
    <dgm:cxn modelId="{7278874C-57DF-4622-AD40-A7279C01B629}" srcId="{4CD80C7D-5092-4066-BA1F-0302EDFADE66}" destId="{5DD5A9FA-F696-419F-BB95-C033F113880E}" srcOrd="1" destOrd="0" parTransId="{8E2FDB72-5773-43FA-BD8B-9A5D78987412}" sibTransId="{A697CEB4-5DBC-4371-80D8-8E99BA776250}"/>
    <dgm:cxn modelId="{7CB3B378-2CFF-4783-AB75-B930813FF884}" type="presOf" srcId="{47BCE517-1E53-47EB-97C1-647DE52779FD}" destId="{0123C020-6CF0-40BB-A435-D1BB3F08A575}" srcOrd="0" destOrd="0" presId="urn:microsoft.com/office/officeart/2018/5/layout/IconLeafLabelList"/>
    <dgm:cxn modelId="{0C5C8779-B8EB-4A2B-9B92-FD6CC77F1294}" srcId="{4CD80C7D-5092-4066-BA1F-0302EDFADE66}" destId="{F1C906A4-DFB8-4DE4-BA3B-F2ED4E1A39EB}" srcOrd="3" destOrd="0" parTransId="{B52C2B1E-7EE3-4A96-B060-8AF05A4D30DF}" sibTransId="{F7A8471A-ED1A-42C0-AEC6-93BAFE97456B}"/>
    <dgm:cxn modelId="{14051DCE-4279-4BFC-9FEF-2B930AE15DEB}" srcId="{4CD80C7D-5092-4066-BA1F-0302EDFADE66}" destId="{47BCE517-1E53-47EB-97C1-647DE52779FD}" srcOrd="2" destOrd="0" parTransId="{2312715D-D3B9-4556-97E1-5667ACE6F757}" sibTransId="{3B449A6F-9D27-453D-8BE4-C0A2285A3961}"/>
    <dgm:cxn modelId="{E0F9FED3-283B-405C-9EC2-2152397F6CF8}" srcId="{4CD80C7D-5092-4066-BA1F-0302EDFADE66}" destId="{F92B86FB-10A2-4E31-8D1D-402BC4BB2553}" srcOrd="5" destOrd="0" parTransId="{ED07A27E-C1D8-4D16-89A5-157802225BCA}" sibTransId="{6769AFDE-ACEA-4ED7-9B92-9E1C238289F9}"/>
    <dgm:cxn modelId="{E56E6BE0-5EB5-4565-99C9-F95B4B44C9AC}" type="presOf" srcId="{8106EC7A-B165-4A29-905F-75291176F721}" destId="{B9625FC3-D8F4-493B-8AF7-FA34A0425AA4}" srcOrd="0" destOrd="0" presId="urn:microsoft.com/office/officeart/2018/5/layout/IconLeafLabelList"/>
    <dgm:cxn modelId="{94FDE9E5-4683-4E5B-889E-A65F750FD2ED}" srcId="{4CD80C7D-5092-4066-BA1F-0302EDFADE66}" destId="{8106EC7A-B165-4A29-905F-75291176F721}" srcOrd="0" destOrd="0" parTransId="{CA177375-2812-49FA-A327-28DE353E8C47}" sibTransId="{98B99826-012F-463A-B2C4-523FE870A935}"/>
    <dgm:cxn modelId="{CFC204EA-F92A-4D10-B31A-2F6ED2FD84F5}" type="presOf" srcId="{31CD8328-2DF8-4B1C-9216-EDDEC2260A48}" destId="{D7B31D42-1950-4BA6-B129-432490D28367}" srcOrd="0" destOrd="0" presId="urn:microsoft.com/office/officeart/2018/5/layout/IconLeafLabelList"/>
    <dgm:cxn modelId="{E9EC6FF7-2E73-4768-9FC5-1012A57517FF}" srcId="{4CD80C7D-5092-4066-BA1F-0302EDFADE66}" destId="{31CD8328-2DF8-4B1C-9216-EDDEC2260A48}" srcOrd="4" destOrd="0" parTransId="{9DAA5145-42ED-470A-9F49-13E48A7E3C98}" sibTransId="{50656E3F-393C-4CF8-BE59-0BDAD7AA2051}"/>
    <dgm:cxn modelId="{BC16CFAF-905C-45BC-9866-C2A26B35D44B}" type="presParOf" srcId="{AB35019A-8530-43BB-9DE1-720341FBFF73}" destId="{96986C13-A3BC-4068-95E7-53A3F1D791DE}" srcOrd="0" destOrd="0" presId="urn:microsoft.com/office/officeart/2018/5/layout/IconLeafLabelList"/>
    <dgm:cxn modelId="{CA97ACF6-B18F-422B-B4F4-71C27C751997}" type="presParOf" srcId="{96986C13-A3BC-4068-95E7-53A3F1D791DE}" destId="{A4DE9B37-4527-47F8-9264-16CB2F8B376D}" srcOrd="0" destOrd="0" presId="urn:microsoft.com/office/officeart/2018/5/layout/IconLeafLabelList"/>
    <dgm:cxn modelId="{E60DA16F-9080-431E-946E-713A774855F4}" type="presParOf" srcId="{96986C13-A3BC-4068-95E7-53A3F1D791DE}" destId="{64A5E74D-C551-4AD0-81A9-87485A20E1C9}" srcOrd="1" destOrd="0" presId="urn:microsoft.com/office/officeart/2018/5/layout/IconLeafLabelList"/>
    <dgm:cxn modelId="{3931D8B2-02C3-404E-80C3-86F6CF497E8D}" type="presParOf" srcId="{96986C13-A3BC-4068-95E7-53A3F1D791DE}" destId="{999E7E1F-4FFE-4CE8-9627-69F067D486BB}" srcOrd="2" destOrd="0" presId="urn:microsoft.com/office/officeart/2018/5/layout/IconLeafLabelList"/>
    <dgm:cxn modelId="{AB6A21F5-8F21-43F7-A743-5C6400B10A67}" type="presParOf" srcId="{96986C13-A3BC-4068-95E7-53A3F1D791DE}" destId="{B9625FC3-D8F4-493B-8AF7-FA34A0425AA4}" srcOrd="3" destOrd="0" presId="urn:microsoft.com/office/officeart/2018/5/layout/IconLeafLabelList"/>
    <dgm:cxn modelId="{7DDF4C1A-00F5-418F-B6C2-F0586C7A5A51}" type="presParOf" srcId="{AB35019A-8530-43BB-9DE1-720341FBFF73}" destId="{EDC4D287-612A-4BE9-885A-C1C65F9FC6C3}" srcOrd="1" destOrd="0" presId="urn:microsoft.com/office/officeart/2018/5/layout/IconLeafLabelList"/>
    <dgm:cxn modelId="{4E9E674B-79A9-4536-A3E6-21249FF5D658}" type="presParOf" srcId="{AB35019A-8530-43BB-9DE1-720341FBFF73}" destId="{A45075A9-11B8-49ED-AB66-6CE958DAE230}" srcOrd="2" destOrd="0" presId="urn:microsoft.com/office/officeart/2018/5/layout/IconLeafLabelList"/>
    <dgm:cxn modelId="{4BDE5719-9396-4F7B-B804-E338A90A002B}" type="presParOf" srcId="{A45075A9-11B8-49ED-AB66-6CE958DAE230}" destId="{3BB1FC94-7EA0-40C1-9599-87583B7CF8C5}" srcOrd="0" destOrd="0" presId="urn:microsoft.com/office/officeart/2018/5/layout/IconLeafLabelList"/>
    <dgm:cxn modelId="{90DB386D-4C64-4A0C-855B-E65E9FBE322C}" type="presParOf" srcId="{A45075A9-11B8-49ED-AB66-6CE958DAE230}" destId="{D8044EAE-C6AA-426F-B4CD-1557FD831262}" srcOrd="1" destOrd="0" presId="urn:microsoft.com/office/officeart/2018/5/layout/IconLeafLabelList"/>
    <dgm:cxn modelId="{D59C357D-0B01-4935-845C-FA95F56FFF17}" type="presParOf" srcId="{A45075A9-11B8-49ED-AB66-6CE958DAE230}" destId="{D7A5BF35-536C-443C-8626-4B91D97F80E9}" srcOrd="2" destOrd="0" presId="urn:microsoft.com/office/officeart/2018/5/layout/IconLeafLabelList"/>
    <dgm:cxn modelId="{581EABD1-AF9B-4036-AA2F-3B4E14FC9F20}" type="presParOf" srcId="{A45075A9-11B8-49ED-AB66-6CE958DAE230}" destId="{D293620D-14CB-438E-9ED1-F5618A93D72B}" srcOrd="3" destOrd="0" presId="urn:microsoft.com/office/officeart/2018/5/layout/IconLeafLabelList"/>
    <dgm:cxn modelId="{3515D1F8-28A3-43C7-8C8E-F36902A9B0E2}" type="presParOf" srcId="{AB35019A-8530-43BB-9DE1-720341FBFF73}" destId="{3653C21F-5CDC-4B97-989A-6F61B1A4715D}" srcOrd="3" destOrd="0" presId="urn:microsoft.com/office/officeart/2018/5/layout/IconLeafLabelList"/>
    <dgm:cxn modelId="{9D7AC3DD-2F60-4F96-9BAF-956B74120E01}" type="presParOf" srcId="{AB35019A-8530-43BB-9DE1-720341FBFF73}" destId="{4410974E-84BF-4A91-A43B-F37B2E1782A0}" srcOrd="4" destOrd="0" presId="urn:microsoft.com/office/officeart/2018/5/layout/IconLeafLabelList"/>
    <dgm:cxn modelId="{4D90ED2F-671C-4341-8E2D-61C65AF72181}" type="presParOf" srcId="{4410974E-84BF-4A91-A43B-F37B2E1782A0}" destId="{9BD143A2-DACF-4F82-8AE6-C544AD26D21B}" srcOrd="0" destOrd="0" presId="urn:microsoft.com/office/officeart/2018/5/layout/IconLeafLabelList"/>
    <dgm:cxn modelId="{DEF2387B-7C70-471F-BA14-43AD97ED1949}" type="presParOf" srcId="{4410974E-84BF-4A91-A43B-F37B2E1782A0}" destId="{CFA2A651-734A-4C6B-B377-5E4E058A8A53}" srcOrd="1" destOrd="0" presId="urn:microsoft.com/office/officeart/2018/5/layout/IconLeafLabelList"/>
    <dgm:cxn modelId="{4A111659-DBE2-498E-A7A9-20D2A93C3041}" type="presParOf" srcId="{4410974E-84BF-4A91-A43B-F37B2E1782A0}" destId="{E49D86C9-5418-4D15-9EDA-97064DE0D617}" srcOrd="2" destOrd="0" presId="urn:microsoft.com/office/officeart/2018/5/layout/IconLeafLabelList"/>
    <dgm:cxn modelId="{EC845783-481C-4184-A6C2-6094AB35F7C9}" type="presParOf" srcId="{4410974E-84BF-4A91-A43B-F37B2E1782A0}" destId="{0123C020-6CF0-40BB-A435-D1BB3F08A575}" srcOrd="3" destOrd="0" presId="urn:microsoft.com/office/officeart/2018/5/layout/IconLeafLabelList"/>
    <dgm:cxn modelId="{4C140EF2-15F2-49EA-BADC-3A01286BC9F9}" type="presParOf" srcId="{AB35019A-8530-43BB-9DE1-720341FBFF73}" destId="{E93847C0-560C-4C1C-BF8A-85BAE7F7F23C}" srcOrd="5" destOrd="0" presId="urn:microsoft.com/office/officeart/2018/5/layout/IconLeafLabelList"/>
    <dgm:cxn modelId="{F4A46CC6-5B53-40DE-9A5E-DC53260E7142}" type="presParOf" srcId="{AB35019A-8530-43BB-9DE1-720341FBFF73}" destId="{4C7A2FF1-7C62-4210-8AE7-489112A3FB34}" srcOrd="6" destOrd="0" presId="urn:microsoft.com/office/officeart/2018/5/layout/IconLeafLabelList"/>
    <dgm:cxn modelId="{A797D00D-3EFC-4E41-A0EF-C29C0E53D46B}" type="presParOf" srcId="{4C7A2FF1-7C62-4210-8AE7-489112A3FB34}" destId="{1A18816D-A3AC-4B8E-BF60-FBE41374C4B1}" srcOrd="0" destOrd="0" presId="urn:microsoft.com/office/officeart/2018/5/layout/IconLeafLabelList"/>
    <dgm:cxn modelId="{1B0824B6-2BCD-4956-A51E-F5EDE47474FD}" type="presParOf" srcId="{4C7A2FF1-7C62-4210-8AE7-489112A3FB34}" destId="{F408554C-64B7-48FC-87D0-BEAC6E0BE45E}" srcOrd="1" destOrd="0" presId="urn:microsoft.com/office/officeart/2018/5/layout/IconLeafLabelList"/>
    <dgm:cxn modelId="{3707D6C1-DD59-4875-B14E-AD4F9B4816FD}" type="presParOf" srcId="{4C7A2FF1-7C62-4210-8AE7-489112A3FB34}" destId="{CF86DF78-5C5C-4A30-9D22-959550D6BC3B}" srcOrd="2" destOrd="0" presId="urn:microsoft.com/office/officeart/2018/5/layout/IconLeafLabelList"/>
    <dgm:cxn modelId="{7014DA31-71E3-4C16-8AE2-B77841586CD4}" type="presParOf" srcId="{4C7A2FF1-7C62-4210-8AE7-489112A3FB34}" destId="{894FD9B5-8996-4277-936E-E7C119AE92F7}" srcOrd="3" destOrd="0" presId="urn:microsoft.com/office/officeart/2018/5/layout/IconLeafLabelList"/>
    <dgm:cxn modelId="{A3B76887-1164-441E-B11D-2D8EFD0AF57A}" type="presParOf" srcId="{AB35019A-8530-43BB-9DE1-720341FBFF73}" destId="{64541D65-6687-4745-91A2-D3A9469D704F}" srcOrd="7" destOrd="0" presId="urn:microsoft.com/office/officeart/2018/5/layout/IconLeafLabelList"/>
    <dgm:cxn modelId="{99F3CC9E-B0DB-4D22-90AB-5BC141ABDB97}" type="presParOf" srcId="{AB35019A-8530-43BB-9DE1-720341FBFF73}" destId="{9D4916A6-2503-41BF-AC24-71255AB67097}" srcOrd="8" destOrd="0" presId="urn:microsoft.com/office/officeart/2018/5/layout/IconLeafLabelList"/>
    <dgm:cxn modelId="{85E536CE-149F-480F-9B4E-B9319870A5D5}" type="presParOf" srcId="{9D4916A6-2503-41BF-AC24-71255AB67097}" destId="{09A4926F-D69C-4B65-95E6-49592DD17037}" srcOrd="0" destOrd="0" presId="urn:microsoft.com/office/officeart/2018/5/layout/IconLeafLabelList"/>
    <dgm:cxn modelId="{9B13493F-03C5-444B-AA1F-D21B1BABCE78}" type="presParOf" srcId="{9D4916A6-2503-41BF-AC24-71255AB67097}" destId="{B80C494E-95C2-4266-B22E-8255B9EED6D4}" srcOrd="1" destOrd="0" presId="urn:microsoft.com/office/officeart/2018/5/layout/IconLeafLabelList"/>
    <dgm:cxn modelId="{0D60DDCD-DF31-4916-80D2-0C4E0A5479B5}" type="presParOf" srcId="{9D4916A6-2503-41BF-AC24-71255AB67097}" destId="{B5B44EAB-A382-42FC-9000-EBCB8110A152}" srcOrd="2" destOrd="0" presId="urn:microsoft.com/office/officeart/2018/5/layout/IconLeafLabelList"/>
    <dgm:cxn modelId="{7CF83D32-4C8C-4F31-B750-D237AB8459B5}" type="presParOf" srcId="{9D4916A6-2503-41BF-AC24-71255AB67097}" destId="{D7B31D42-1950-4BA6-B129-432490D28367}" srcOrd="3" destOrd="0" presId="urn:microsoft.com/office/officeart/2018/5/layout/IconLeafLabelList"/>
    <dgm:cxn modelId="{E9A66EA8-7156-4F84-9E4F-D62AA05EECB5}" type="presParOf" srcId="{AB35019A-8530-43BB-9DE1-720341FBFF73}" destId="{AF394DBB-C2E3-4162-9EBF-1F8123A0C4D3}" srcOrd="9" destOrd="0" presId="urn:microsoft.com/office/officeart/2018/5/layout/IconLeafLabelList"/>
    <dgm:cxn modelId="{9008C995-32C5-49CD-ADCF-9FD25E6215DB}" type="presParOf" srcId="{AB35019A-8530-43BB-9DE1-720341FBFF73}" destId="{4AA04B4A-EFB1-4E69-BF7D-A19A62CFF91B}" srcOrd="10" destOrd="0" presId="urn:microsoft.com/office/officeart/2018/5/layout/IconLeafLabelList"/>
    <dgm:cxn modelId="{5DEF6FC3-BBA6-48D6-ABB8-98E5876E2B15}" type="presParOf" srcId="{4AA04B4A-EFB1-4E69-BF7D-A19A62CFF91B}" destId="{902C344B-0653-4425-B69F-B2C5573ABD88}" srcOrd="0" destOrd="0" presId="urn:microsoft.com/office/officeart/2018/5/layout/IconLeafLabelList"/>
    <dgm:cxn modelId="{81F2C103-6BE2-46BF-91A0-E85031E81AEF}" type="presParOf" srcId="{4AA04B4A-EFB1-4E69-BF7D-A19A62CFF91B}" destId="{88B4A378-F19C-4C3B-B4EB-FF98A727756C}" srcOrd="1" destOrd="0" presId="urn:microsoft.com/office/officeart/2018/5/layout/IconLeafLabelList"/>
    <dgm:cxn modelId="{3CBD6ED1-87B7-47BD-9C17-1094E28006E5}" type="presParOf" srcId="{4AA04B4A-EFB1-4E69-BF7D-A19A62CFF91B}" destId="{94298AB4-CAAB-4AA8-BF89-7C9316017170}" srcOrd="2" destOrd="0" presId="urn:microsoft.com/office/officeart/2018/5/layout/IconLeafLabelList"/>
    <dgm:cxn modelId="{B7A7D0D8-36ED-43E5-B91C-ED378B8FB28A}" type="presParOf" srcId="{4AA04B4A-EFB1-4E69-BF7D-A19A62CFF91B}" destId="{DF46D8B1-5328-4AEA-A748-101F6D9CD8E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3D9BE-0211-4767-AEC4-023BD287E9C8}">
      <dsp:nvSpPr>
        <dsp:cNvPr id="0" name=""/>
        <dsp:cNvSpPr/>
      </dsp:nvSpPr>
      <dsp:spPr>
        <a:xfrm>
          <a:off x="3286" y="34841"/>
          <a:ext cx="3203971" cy="61334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SG" sz="1700" b="1" kern="1200"/>
            <a:t>Category 1 (not defined by ANSI/TIA/EIA-568-B) :</a:t>
          </a:r>
          <a:endParaRPr lang="en-US" sz="1700" kern="1200"/>
        </a:p>
      </dsp:txBody>
      <dsp:txXfrm>
        <a:off x="3286" y="34841"/>
        <a:ext cx="3203971" cy="613348"/>
      </dsp:txXfrm>
    </dsp:sp>
    <dsp:sp modelId="{286BB5A7-ED02-48B2-A1DC-8921461D1527}">
      <dsp:nvSpPr>
        <dsp:cNvPr id="0" name=""/>
        <dsp:cNvSpPr/>
      </dsp:nvSpPr>
      <dsp:spPr>
        <a:xfrm>
          <a:off x="3286" y="648189"/>
          <a:ext cx="3203971" cy="366830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SG" sz="1700" kern="1200"/>
            <a:t>This type of cable usually supports frequencies of less than 1MHz. </a:t>
          </a:r>
          <a:endParaRPr lang="en-US" sz="1700" kern="1200"/>
        </a:p>
        <a:p>
          <a:pPr marL="171450" lvl="1" indent="-171450" algn="l" defTabSz="755650">
            <a:lnSpc>
              <a:spcPct val="90000"/>
            </a:lnSpc>
            <a:spcBef>
              <a:spcPct val="0"/>
            </a:spcBef>
            <a:spcAft>
              <a:spcPct val="15000"/>
            </a:spcAft>
            <a:buChar char="•"/>
          </a:pPr>
          <a:r>
            <a:rPr lang="en-SG" sz="1700" kern="1200"/>
            <a:t>Common applications include analog voice telephone systems. </a:t>
          </a:r>
          <a:endParaRPr lang="en-US" sz="1700" kern="1200"/>
        </a:p>
        <a:p>
          <a:pPr marL="171450" lvl="1" indent="-171450" algn="l" defTabSz="755650">
            <a:lnSpc>
              <a:spcPct val="90000"/>
            </a:lnSpc>
            <a:spcBef>
              <a:spcPct val="0"/>
            </a:spcBef>
            <a:spcAft>
              <a:spcPct val="15000"/>
            </a:spcAft>
            <a:buChar char="•"/>
          </a:pPr>
          <a:r>
            <a:rPr lang="en-SG" sz="1700" kern="1200"/>
            <a:t>It never existed in any version of the 568 Standard. </a:t>
          </a:r>
          <a:endParaRPr lang="en-US" sz="1700" kern="1200"/>
        </a:p>
      </dsp:txBody>
      <dsp:txXfrm>
        <a:off x="3286" y="648189"/>
        <a:ext cx="3203971" cy="3668306"/>
      </dsp:txXfrm>
    </dsp:sp>
    <dsp:sp modelId="{B3448830-8F99-4C15-B511-5C23E459909B}">
      <dsp:nvSpPr>
        <dsp:cNvPr id="0" name=""/>
        <dsp:cNvSpPr/>
      </dsp:nvSpPr>
      <dsp:spPr>
        <a:xfrm>
          <a:off x="3655814" y="34841"/>
          <a:ext cx="3203971" cy="613348"/>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SG" sz="1700" b="1" kern="1200"/>
            <a:t>Category 2 (not defined by ANSI/TIA/EIA-568-B): </a:t>
          </a:r>
          <a:endParaRPr lang="en-US" sz="1700" kern="1200"/>
        </a:p>
      </dsp:txBody>
      <dsp:txXfrm>
        <a:off x="3655814" y="34841"/>
        <a:ext cx="3203971" cy="613348"/>
      </dsp:txXfrm>
    </dsp:sp>
    <dsp:sp modelId="{46FD14CB-F613-4C71-B2E4-214F1526DF96}">
      <dsp:nvSpPr>
        <dsp:cNvPr id="0" name=""/>
        <dsp:cNvSpPr/>
      </dsp:nvSpPr>
      <dsp:spPr>
        <a:xfrm>
          <a:off x="3655814" y="648189"/>
          <a:ext cx="3203971" cy="3668306"/>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SG" sz="1700" kern="1200"/>
            <a:t>This cable type supports frequencies of up to 4MHz.</a:t>
          </a:r>
          <a:endParaRPr lang="en-US" sz="1700" kern="1200"/>
        </a:p>
        <a:p>
          <a:pPr marL="171450" lvl="1" indent="-171450" algn="l" defTabSz="755650">
            <a:lnSpc>
              <a:spcPct val="90000"/>
            </a:lnSpc>
            <a:spcBef>
              <a:spcPct val="0"/>
            </a:spcBef>
            <a:spcAft>
              <a:spcPct val="15000"/>
            </a:spcAft>
            <a:buChar char="•"/>
          </a:pPr>
          <a:r>
            <a:rPr lang="en-SG" sz="1700" kern="1200"/>
            <a:t>It’s not commonly installed, except in installations that use twisted-pair ArcNet and Apple LocalTalk networks.</a:t>
          </a:r>
          <a:endParaRPr lang="en-US" sz="1700" kern="1200"/>
        </a:p>
        <a:p>
          <a:pPr marL="171450" lvl="1" indent="-171450" algn="l" defTabSz="755650">
            <a:lnSpc>
              <a:spcPct val="90000"/>
            </a:lnSpc>
            <a:spcBef>
              <a:spcPct val="0"/>
            </a:spcBef>
            <a:spcAft>
              <a:spcPct val="15000"/>
            </a:spcAft>
            <a:buChar char="•"/>
          </a:pPr>
          <a:r>
            <a:rPr lang="en-SG" sz="1700" kern="1200"/>
            <a:t>Its requirements are based on the original, proprietary IBM Cabling System.</a:t>
          </a:r>
          <a:endParaRPr lang="en-US" sz="1700" kern="1200"/>
        </a:p>
        <a:p>
          <a:pPr marL="171450" lvl="1" indent="-171450" algn="l" defTabSz="755650">
            <a:lnSpc>
              <a:spcPct val="90000"/>
            </a:lnSpc>
            <a:spcBef>
              <a:spcPct val="0"/>
            </a:spcBef>
            <a:spcAft>
              <a:spcPct val="15000"/>
            </a:spcAft>
            <a:buChar char="•"/>
          </a:pPr>
          <a:r>
            <a:rPr lang="en-SG" sz="1700" kern="1200"/>
            <a:t>It never existed in any version of the 568 Standard.</a:t>
          </a:r>
          <a:endParaRPr lang="en-US" sz="1700" kern="1200"/>
        </a:p>
      </dsp:txBody>
      <dsp:txXfrm>
        <a:off x="3655814" y="648189"/>
        <a:ext cx="3203971" cy="3668306"/>
      </dsp:txXfrm>
    </dsp:sp>
    <dsp:sp modelId="{719D7CDE-7F44-4AB9-BB61-6A174796C53E}">
      <dsp:nvSpPr>
        <dsp:cNvPr id="0" name=""/>
        <dsp:cNvSpPr/>
      </dsp:nvSpPr>
      <dsp:spPr>
        <a:xfrm>
          <a:off x="7308342" y="34841"/>
          <a:ext cx="3203971" cy="613348"/>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SG" sz="1700" b="1" kern="1200"/>
            <a:t>Category 3 (recognized cable type in ANSI/TIA/EIA-568-B):</a:t>
          </a:r>
          <a:endParaRPr lang="en-US" sz="1700" kern="1200"/>
        </a:p>
      </dsp:txBody>
      <dsp:txXfrm>
        <a:off x="7308342" y="34841"/>
        <a:ext cx="3203971" cy="613348"/>
      </dsp:txXfrm>
    </dsp:sp>
    <dsp:sp modelId="{547D5656-9EF0-45B6-80B5-3414DD0FBC10}">
      <dsp:nvSpPr>
        <dsp:cNvPr id="0" name=""/>
        <dsp:cNvSpPr/>
      </dsp:nvSpPr>
      <dsp:spPr>
        <a:xfrm>
          <a:off x="7308342" y="648189"/>
          <a:ext cx="3203971" cy="3668306"/>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SG" sz="1700" kern="1200"/>
            <a:t>This type of cable supports data rates up to 16MHz. </a:t>
          </a:r>
          <a:endParaRPr lang="en-US" sz="1700" kern="1200"/>
        </a:p>
        <a:p>
          <a:pPr marL="171450" lvl="1" indent="-171450" algn="l" defTabSz="755650">
            <a:lnSpc>
              <a:spcPct val="90000"/>
            </a:lnSpc>
            <a:spcBef>
              <a:spcPct val="0"/>
            </a:spcBef>
            <a:spcAft>
              <a:spcPct val="15000"/>
            </a:spcAft>
            <a:buChar char="•"/>
          </a:pPr>
          <a:r>
            <a:rPr lang="en-SG" sz="1700" kern="1200"/>
            <a:t>This cable was the most common variety of UTP for a number of years starting in the late 1980s.</a:t>
          </a:r>
          <a:endParaRPr lang="en-US" sz="1700" kern="1200"/>
        </a:p>
        <a:p>
          <a:pPr marL="171450" lvl="1" indent="-171450" algn="l" defTabSz="755650">
            <a:lnSpc>
              <a:spcPct val="90000"/>
            </a:lnSpc>
            <a:spcBef>
              <a:spcPct val="0"/>
            </a:spcBef>
            <a:spcAft>
              <a:spcPct val="15000"/>
            </a:spcAft>
            <a:buChar char="•"/>
          </a:pPr>
          <a:r>
            <a:rPr lang="en-SG" sz="1700" kern="1200"/>
            <a:t>Common applications include 4Mbps UTP Token Ring, 10Base-T Ethernet, 100Base-T4, and digital and analog telephone systems. </a:t>
          </a:r>
          <a:endParaRPr lang="en-US" sz="1700" kern="1200"/>
        </a:p>
        <a:p>
          <a:pPr marL="171450" lvl="1" indent="-171450" algn="l" defTabSz="755650">
            <a:lnSpc>
              <a:spcPct val="90000"/>
            </a:lnSpc>
            <a:spcBef>
              <a:spcPct val="0"/>
            </a:spcBef>
            <a:spcAft>
              <a:spcPct val="15000"/>
            </a:spcAft>
            <a:buChar char="•"/>
          </a:pPr>
          <a:r>
            <a:rPr lang="en-SG" sz="1700" kern="1200"/>
            <a:t>Its inclusion in the 568-B Standard is for voice applications.</a:t>
          </a:r>
          <a:endParaRPr lang="en-US" sz="1700" kern="1200"/>
        </a:p>
      </dsp:txBody>
      <dsp:txXfrm>
        <a:off x="7308342" y="648189"/>
        <a:ext cx="3203971" cy="3668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E9B37-4527-47F8-9264-16CB2F8B376D}">
      <dsp:nvSpPr>
        <dsp:cNvPr id="0" name=""/>
        <dsp:cNvSpPr/>
      </dsp:nvSpPr>
      <dsp:spPr>
        <a:xfrm>
          <a:off x="299054" y="1166691"/>
          <a:ext cx="932871" cy="93287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A5E74D-C551-4AD0-81A9-87485A20E1C9}">
      <dsp:nvSpPr>
        <dsp:cNvPr id="0" name=""/>
        <dsp:cNvSpPr/>
      </dsp:nvSpPr>
      <dsp:spPr>
        <a:xfrm>
          <a:off x="497863" y="1365500"/>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625FC3-D8F4-493B-8AF7-FA34A0425AA4}">
      <dsp:nvSpPr>
        <dsp:cNvPr id="0" name=""/>
        <dsp:cNvSpPr/>
      </dsp:nvSpPr>
      <dsp:spPr>
        <a:xfrm>
          <a:off x="841" y="2390128"/>
          <a:ext cx="1529296" cy="79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SG" sz="1100" kern="1200"/>
            <a:t>At one time, coaxial cable was the most widely used cable type in the networking business. </a:t>
          </a:r>
          <a:endParaRPr lang="en-US" sz="1100" kern="1200"/>
        </a:p>
      </dsp:txBody>
      <dsp:txXfrm>
        <a:off x="841" y="2390128"/>
        <a:ext cx="1529296" cy="794517"/>
      </dsp:txXfrm>
    </dsp:sp>
    <dsp:sp modelId="{3BB1FC94-7EA0-40C1-9599-87583B7CF8C5}">
      <dsp:nvSpPr>
        <dsp:cNvPr id="0" name=""/>
        <dsp:cNvSpPr/>
      </dsp:nvSpPr>
      <dsp:spPr>
        <a:xfrm>
          <a:off x="2095978" y="1166691"/>
          <a:ext cx="932871" cy="93287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044EAE-C6AA-426F-B4CD-1557FD831262}">
      <dsp:nvSpPr>
        <dsp:cNvPr id="0" name=""/>
        <dsp:cNvSpPr/>
      </dsp:nvSpPr>
      <dsp:spPr>
        <a:xfrm>
          <a:off x="2294787" y="1365500"/>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93620D-14CB-438E-9ED1-F5618A93D72B}">
      <dsp:nvSpPr>
        <dsp:cNvPr id="0" name=""/>
        <dsp:cNvSpPr/>
      </dsp:nvSpPr>
      <dsp:spPr>
        <a:xfrm>
          <a:off x="1797765" y="2390128"/>
          <a:ext cx="1529296" cy="79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SG" sz="1100" kern="1200"/>
            <a:t>It is still widely used for closed-circuit TV and other video distribution.</a:t>
          </a:r>
          <a:endParaRPr lang="en-US" sz="1100" kern="1200"/>
        </a:p>
      </dsp:txBody>
      <dsp:txXfrm>
        <a:off x="1797765" y="2390128"/>
        <a:ext cx="1529296" cy="794517"/>
      </dsp:txXfrm>
    </dsp:sp>
    <dsp:sp modelId="{9BD143A2-DACF-4F82-8AE6-C544AD26D21B}">
      <dsp:nvSpPr>
        <dsp:cNvPr id="0" name=""/>
        <dsp:cNvSpPr/>
      </dsp:nvSpPr>
      <dsp:spPr>
        <a:xfrm>
          <a:off x="3892902" y="1166691"/>
          <a:ext cx="932871" cy="93287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A2A651-734A-4C6B-B377-5E4E058A8A53}">
      <dsp:nvSpPr>
        <dsp:cNvPr id="0" name=""/>
        <dsp:cNvSpPr/>
      </dsp:nvSpPr>
      <dsp:spPr>
        <a:xfrm>
          <a:off x="4091711" y="1365500"/>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23C020-6CF0-40BB-A435-D1BB3F08A575}">
      <dsp:nvSpPr>
        <dsp:cNvPr id="0" name=""/>
        <dsp:cNvSpPr/>
      </dsp:nvSpPr>
      <dsp:spPr>
        <a:xfrm>
          <a:off x="3594689" y="2390128"/>
          <a:ext cx="1529296" cy="79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SG" sz="1100" kern="1200"/>
            <a:t>However, it is falling by the wayside in the data-networking arena.</a:t>
          </a:r>
          <a:endParaRPr lang="en-US" sz="1100" kern="1200"/>
        </a:p>
      </dsp:txBody>
      <dsp:txXfrm>
        <a:off x="3594689" y="2390128"/>
        <a:ext cx="1529296" cy="794517"/>
      </dsp:txXfrm>
    </dsp:sp>
    <dsp:sp modelId="{1A18816D-A3AC-4B8E-BF60-FBE41374C4B1}">
      <dsp:nvSpPr>
        <dsp:cNvPr id="0" name=""/>
        <dsp:cNvSpPr/>
      </dsp:nvSpPr>
      <dsp:spPr>
        <a:xfrm>
          <a:off x="5689826" y="1166691"/>
          <a:ext cx="932871" cy="93287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08554C-64B7-48FC-87D0-BEAC6E0BE45E}">
      <dsp:nvSpPr>
        <dsp:cNvPr id="0" name=""/>
        <dsp:cNvSpPr/>
      </dsp:nvSpPr>
      <dsp:spPr>
        <a:xfrm>
          <a:off x="5888634" y="1365500"/>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FD9B5-8996-4277-936E-E7C119AE92F7}">
      <dsp:nvSpPr>
        <dsp:cNvPr id="0" name=""/>
        <dsp:cNvSpPr/>
      </dsp:nvSpPr>
      <dsp:spPr>
        <a:xfrm>
          <a:off x="5391613" y="2390128"/>
          <a:ext cx="1529296" cy="79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SG" sz="1100" kern="1200"/>
            <a:t>Coaxial (or just coax) cable is difficult to run and is generally more expensive than twisted-pair cable.</a:t>
          </a:r>
          <a:endParaRPr lang="en-US" sz="1100" kern="1200"/>
        </a:p>
      </dsp:txBody>
      <dsp:txXfrm>
        <a:off x="5391613" y="2390128"/>
        <a:ext cx="1529296" cy="794517"/>
      </dsp:txXfrm>
    </dsp:sp>
    <dsp:sp modelId="{09A4926F-D69C-4B65-95E6-49592DD17037}">
      <dsp:nvSpPr>
        <dsp:cNvPr id="0" name=""/>
        <dsp:cNvSpPr/>
      </dsp:nvSpPr>
      <dsp:spPr>
        <a:xfrm>
          <a:off x="7486750" y="1166691"/>
          <a:ext cx="932871" cy="932871"/>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C494E-95C2-4266-B22E-8255B9EED6D4}">
      <dsp:nvSpPr>
        <dsp:cNvPr id="0" name=""/>
        <dsp:cNvSpPr/>
      </dsp:nvSpPr>
      <dsp:spPr>
        <a:xfrm>
          <a:off x="7685558" y="1365500"/>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B31D42-1950-4BA6-B129-432490D28367}">
      <dsp:nvSpPr>
        <dsp:cNvPr id="0" name=""/>
        <dsp:cNvSpPr/>
      </dsp:nvSpPr>
      <dsp:spPr>
        <a:xfrm>
          <a:off x="7188537" y="2390128"/>
          <a:ext cx="1529296" cy="79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SG" sz="1100" kern="1200"/>
            <a:t>In defence of coaxial cable, however, it provides a tremendous amount of bandwidth and is not as susceptible to outside interference as is UTP.</a:t>
          </a:r>
          <a:endParaRPr lang="en-US" sz="1100" kern="1200"/>
        </a:p>
      </dsp:txBody>
      <dsp:txXfrm>
        <a:off x="7188537" y="2390128"/>
        <a:ext cx="1529296" cy="794517"/>
      </dsp:txXfrm>
    </dsp:sp>
    <dsp:sp modelId="{902C344B-0653-4425-B69F-B2C5573ABD88}">
      <dsp:nvSpPr>
        <dsp:cNvPr id="0" name=""/>
        <dsp:cNvSpPr/>
      </dsp:nvSpPr>
      <dsp:spPr>
        <a:xfrm>
          <a:off x="9283674" y="1166691"/>
          <a:ext cx="932871" cy="93287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4A378-F19C-4C3B-B4EB-FF98A727756C}">
      <dsp:nvSpPr>
        <dsp:cNvPr id="0" name=""/>
        <dsp:cNvSpPr/>
      </dsp:nvSpPr>
      <dsp:spPr>
        <a:xfrm>
          <a:off x="9482482" y="1365500"/>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46D8B1-5328-4AEA-A748-101F6D9CD8E8}">
      <dsp:nvSpPr>
        <dsp:cNvPr id="0" name=""/>
        <dsp:cNvSpPr/>
      </dsp:nvSpPr>
      <dsp:spPr>
        <a:xfrm>
          <a:off x="8985461" y="2390128"/>
          <a:ext cx="1529296" cy="79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SG" sz="1100" kern="1200"/>
            <a:t>Overall installation costs might also be lower than for other cable types because the connectors take less time to apply. </a:t>
          </a:r>
          <a:endParaRPr lang="en-US" sz="1100" kern="1200"/>
        </a:p>
      </dsp:txBody>
      <dsp:txXfrm>
        <a:off x="8985461" y="2390128"/>
        <a:ext cx="1529296" cy="79451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AD4BB-78CB-403A-A606-90B5D44FDB70}" type="datetimeFigureOut">
              <a:rPr lang="en-SG" smtClean="0"/>
              <a:t>18/7/2020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67B11-8E8D-44D0-BBB2-C34C084B36C5}" type="slidenum">
              <a:rPr lang="en-SG" smtClean="0"/>
              <a:t>‹#›</a:t>
            </a:fld>
            <a:endParaRPr lang="en-SG"/>
          </a:p>
        </p:txBody>
      </p:sp>
    </p:spTree>
    <p:extLst>
      <p:ext uri="{BB962C8B-B14F-4D97-AF65-F5344CB8AC3E}">
        <p14:creationId xmlns:p14="http://schemas.microsoft.com/office/powerpoint/2010/main" val="2210290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C2697E1-5206-4DC7-B6AB-BFBBEC09AF55}"/>
              </a:ext>
            </a:extLst>
          </p:cNvPr>
          <p:cNvSpPr>
            <a:spLocks noGrp="1" noChangeArrowheads="1"/>
          </p:cNvSpPr>
          <p:nvPr>
            <p:ph type="sldNum" sz="quarter" idx="5"/>
          </p:nvPr>
        </p:nvSpPr>
        <p:spPr>
          <a:ln/>
        </p:spPr>
        <p:txBody>
          <a:bodyPr/>
          <a:lstStyle/>
          <a:p>
            <a:fld id="{CA39E056-8BF9-4B27-9918-11FF9AC8A781}" type="slidenum">
              <a:rPr lang="en-US" altLang="en-US"/>
              <a:pPr/>
              <a:t>22</a:t>
            </a:fld>
            <a:endParaRPr lang="en-US" altLang="en-US"/>
          </a:p>
        </p:txBody>
      </p:sp>
      <p:sp>
        <p:nvSpPr>
          <p:cNvPr id="7170" name="Rectangle 2">
            <a:extLst>
              <a:ext uri="{FF2B5EF4-FFF2-40B4-BE49-F238E27FC236}">
                <a16:creationId xmlns:a16="http://schemas.microsoft.com/office/drawing/2014/main" id="{E7613EAE-7EDD-43FB-BEF6-2072CE98C8C5}"/>
              </a:ext>
            </a:extLst>
          </p:cNvPr>
          <p:cNvSpPr>
            <a:spLocks noChangeArrowheads="1" noTextEdit="1"/>
          </p:cNvSpPr>
          <p:nvPr>
            <p:ph type="sldImg"/>
          </p:nvPr>
        </p:nvSpPr>
        <p:spPr>
          <a:xfrm>
            <a:off x="1341438" y="915988"/>
            <a:ext cx="4176712" cy="3132137"/>
          </a:xfrm>
          <a:solidFill>
            <a:srgbClr val="FFFFFF"/>
          </a:solidFill>
          <a:ln/>
        </p:spPr>
      </p:sp>
      <p:sp>
        <p:nvSpPr>
          <p:cNvPr id="7171" name="Rectangle 3">
            <a:extLst>
              <a:ext uri="{FF2B5EF4-FFF2-40B4-BE49-F238E27FC236}">
                <a16:creationId xmlns:a16="http://schemas.microsoft.com/office/drawing/2014/main" id="{E483028F-0024-461A-B61F-031F5C1508B7}"/>
              </a:ext>
            </a:extLst>
          </p:cNvPr>
          <p:cNvSpPr txBox="1">
            <a:spLocks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0C083DF-8E5A-4EB9-9D7C-67AC553F35BB}"/>
              </a:ext>
            </a:extLst>
          </p:cNvPr>
          <p:cNvSpPr>
            <a:spLocks noGrp="1" noChangeArrowheads="1"/>
          </p:cNvSpPr>
          <p:nvPr>
            <p:ph type="sldNum" sz="quarter" idx="5"/>
          </p:nvPr>
        </p:nvSpPr>
        <p:spPr>
          <a:ln/>
        </p:spPr>
        <p:txBody>
          <a:bodyPr/>
          <a:lstStyle/>
          <a:p>
            <a:fld id="{10A524B6-A080-43E8-B448-BF9D668F39EF}" type="slidenum">
              <a:rPr lang="en-US" altLang="en-US"/>
              <a:pPr/>
              <a:t>31</a:t>
            </a:fld>
            <a:endParaRPr lang="en-US" altLang="en-US"/>
          </a:p>
        </p:txBody>
      </p:sp>
      <p:sp>
        <p:nvSpPr>
          <p:cNvPr id="25602" name="Rectangle 2">
            <a:extLst>
              <a:ext uri="{FF2B5EF4-FFF2-40B4-BE49-F238E27FC236}">
                <a16:creationId xmlns:a16="http://schemas.microsoft.com/office/drawing/2014/main" id="{BCEF24C7-6247-4D69-BD14-986CC3946F1C}"/>
              </a:ext>
            </a:extLst>
          </p:cNvPr>
          <p:cNvSpPr>
            <a:spLocks noChangeArrowheads="1" noTextEdit="1"/>
          </p:cNvSpPr>
          <p:nvPr>
            <p:ph type="sldImg"/>
          </p:nvPr>
        </p:nvSpPr>
        <p:spPr>
          <a:xfrm>
            <a:off x="1341438" y="915988"/>
            <a:ext cx="4176712" cy="3132137"/>
          </a:xfrm>
          <a:solidFill>
            <a:srgbClr val="FFFFFF"/>
          </a:solidFill>
          <a:ln/>
        </p:spPr>
      </p:sp>
      <p:sp>
        <p:nvSpPr>
          <p:cNvPr id="25603" name="Rectangle 3">
            <a:extLst>
              <a:ext uri="{FF2B5EF4-FFF2-40B4-BE49-F238E27FC236}">
                <a16:creationId xmlns:a16="http://schemas.microsoft.com/office/drawing/2014/main" id="{EFD7C6C0-97F6-4E12-B13B-42C57D6BC791}"/>
              </a:ext>
            </a:extLst>
          </p:cNvPr>
          <p:cNvSpPr txBox="1">
            <a:spLocks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55ED2315-9E83-4F12-8B2C-4BB64D18CDEF}"/>
              </a:ext>
            </a:extLst>
          </p:cNvPr>
          <p:cNvSpPr>
            <a:spLocks noGrp="1" noChangeArrowheads="1"/>
          </p:cNvSpPr>
          <p:nvPr>
            <p:ph type="sldNum" sz="quarter" idx="5"/>
          </p:nvPr>
        </p:nvSpPr>
        <p:spPr>
          <a:ln/>
        </p:spPr>
        <p:txBody>
          <a:bodyPr/>
          <a:lstStyle/>
          <a:p>
            <a:fld id="{E18CEFA5-0116-4D82-B858-580BF8AE5D0A}" type="slidenum">
              <a:rPr lang="en-US" altLang="en-US"/>
              <a:pPr/>
              <a:t>32</a:t>
            </a:fld>
            <a:endParaRPr lang="en-US" altLang="en-US"/>
          </a:p>
        </p:txBody>
      </p:sp>
      <p:sp>
        <p:nvSpPr>
          <p:cNvPr id="515074" name="Rectangle 2">
            <a:extLst>
              <a:ext uri="{FF2B5EF4-FFF2-40B4-BE49-F238E27FC236}">
                <a16:creationId xmlns:a16="http://schemas.microsoft.com/office/drawing/2014/main" id="{D4564A10-07FA-4A33-8827-EEC45BD76BC4}"/>
              </a:ext>
            </a:extLst>
          </p:cNvPr>
          <p:cNvSpPr>
            <a:spLocks noChangeArrowheads="1" noTextEdit="1"/>
          </p:cNvSpPr>
          <p:nvPr>
            <p:ph type="sldImg"/>
          </p:nvPr>
        </p:nvSpPr>
        <p:spPr>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B2FBD59A-CB99-4DC1-9CE5-626CC734D95F}"/>
              </a:ext>
            </a:extLst>
          </p:cNvPr>
          <p:cNvSpPr>
            <a:spLocks noGrp="1" noChangeArrowheads="1"/>
          </p:cNvSpPr>
          <p:nvPr>
            <p:ph type="sldNum" sz="quarter" idx="5"/>
          </p:nvPr>
        </p:nvSpPr>
        <p:spPr>
          <a:ln/>
        </p:spPr>
        <p:txBody>
          <a:bodyPr/>
          <a:lstStyle/>
          <a:p>
            <a:fld id="{785B7FAA-32BC-4E5A-A5D4-EB3945D2D2BA}" type="slidenum">
              <a:rPr lang="en-US" altLang="en-US"/>
              <a:pPr/>
              <a:t>33</a:t>
            </a:fld>
            <a:endParaRPr lang="en-US" altLang="en-US"/>
          </a:p>
        </p:txBody>
      </p:sp>
      <p:sp>
        <p:nvSpPr>
          <p:cNvPr id="484354" name="Rectangle 2">
            <a:extLst>
              <a:ext uri="{FF2B5EF4-FFF2-40B4-BE49-F238E27FC236}">
                <a16:creationId xmlns:a16="http://schemas.microsoft.com/office/drawing/2014/main" id="{25F6FAF1-4375-44E1-894B-F4B3ED86BF10}"/>
              </a:ext>
            </a:extLst>
          </p:cNvPr>
          <p:cNvSpPr>
            <a:spLocks noChangeArrowheads="1" noTextEdit="1"/>
          </p:cNvSpPr>
          <p:nvPr>
            <p:ph type="sldImg"/>
          </p:nvPr>
        </p:nvSpPr>
        <p:spPr>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32E84ABB-9A92-4AA2-BC9E-CADDAC85EB62}"/>
              </a:ext>
            </a:extLst>
          </p:cNvPr>
          <p:cNvSpPr>
            <a:spLocks noGrp="1" noChangeArrowheads="1"/>
          </p:cNvSpPr>
          <p:nvPr>
            <p:ph type="sldNum" sz="quarter" idx="5"/>
          </p:nvPr>
        </p:nvSpPr>
        <p:spPr>
          <a:ln/>
        </p:spPr>
        <p:txBody>
          <a:bodyPr/>
          <a:lstStyle/>
          <a:p>
            <a:fld id="{4028FD0F-57D5-4B7E-A4D6-E9363BDE01C3}" type="slidenum">
              <a:rPr lang="en-US" altLang="en-US"/>
              <a:pPr/>
              <a:t>34</a:t>
            </a:fld>
            <a:endParaRPr lang="en-US" altLang="en-US"/>
          </a:p>
        </p:txBody>
      </p:sp>
      <p:sp>
        <p:nvSpPr>
          <p:cNvPr id="487426" name="Rectangle 2">
            <a:extLst>
              <a:ext uri="{FF2B5EF4-FFF2-40B4-BE49-F238E27FC236}">
                <a16:creationId xmlns:a16="http://schemas.microsoft.com/office/drawing/2014/main" id="{B4A4A53C-F525-4FDD-A7BE-E0BB7BEE9E25}"/>
              </a:ext>
            </a:extLst>
          </p:cNvPr>
          <p:cNvSpPr>
            <a:spLocks noChangeArrowheads="1" noTextEdit="1"/>
          </p:cNvSpPr>
          <p:nvPr>
            <p:ph type="sldImg"/>
          </p:nvPr>
        </p:nvSpPr>
        <p:spPr>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FF2D2BF-904B-4D82-AA6E-BD26FDEA9A0E}"/>
              </a:ext>
            </a:extLst>
          </p:cNvPr>
          <p:cNvSpPr>
            <a:spLocks noGrp="1" noChangeArrowheads="1"/>
          </p:cNvSpPr>
          <p:nvPr>
            <p:ph type="sldNum" sz="quarter" idx="5"/>
          </p:nvPr>
        </p:nvSpPr>
        <p:spPr>
          <a:ln/>
        </p:spPr>
        <p:txBody>
          <a:bodyPr/>
          <a:lstStyle/>
          <a:p>
            <a:fld id="{F3D1D6E0-AE1A-49DE-9267-0F1A039964FE}" type="slidenum">
              <a:rPr lang="en-US" altLang="en-US"/>
              <a:pPr/>
              <a:t>23</a:t>
            </a:fld>
            <a:endParaRPr lang="en-US" altLang="en-US"/>
          </a:p>
        </p:txBody>
      </p:sp>
      <p:sp>
        <p:nvSpPr>
          <p:cNvPr id="9218" name="Rectangle 2">
            <a:extLst>
              <a:ext uri="{FF2B5EF4-FFF2-40B4-BE49-F238E27FC236}">
                <a16:creationId xmlns:a16="http://schemas.microsoft.com/office/drawing/2014/main" id="{B0612CAF-A5C7-4AD7-8B19-1872A0299C5D}"/>
              </a:ext>
            </a:extLst>
          </p:cNvPr>
          <p:cNvSpPr>
            <a:spLocks noChangeArrowheads="1" noTextEdit="1"/>
          </p:cNvSpPr>
          <p:nvPr>
            <p:ph type="sldImg"/>
          </p:nvPr>
        </p:nvSpPr>
        <p:spPr>
          <a:xfrm>
            <a:off x="1341438" y="915988"/>
            <a:ext cx="4176712" cy="3132137"/>
          </a:xfrm>
          <a:solidFill>
            <a:srgbClr val="FFFFFF"/>
          </a:solidFill>
          <a:ln/>
        </p:spPr>
      </p:sp>
      <p:sp>
        <p:nvSpPr>
          <p:cNvPr id="9219" name="Rectangle 3">
            <a:extLst>
              <a:ext uri="{FF2B5EF4-FFF2-40B4-BE49-F238E27FC236}">
                <a16:creationId xmlns:a16="http://schemas.microsoft.com/office/drawing/2014/main" id="{0599A9E5-3760-4307-BA8A-7BF3EE2A4B8C}"/>
              </a:ext>
            </a:extLst>
          </p:cNvPr>
          <p:cNvSpPr txBox="1">
            <a:spLocks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8D377B7-35D2-410D-B54C-47668D3082F2}"/>
              </a:ext>
            </a:extLst>
          </p:cNvPr>
          <p:cNvSpPr>
            <a:spLocks noGrp="1" noChangeArrowheads="1"/>
          </p:cNvSpPr>
          <p:nvPr>
            <p:ph type="sldNum" sz="quarter" idx="5"/>
          </p:nvPr>
        </p:nvSpPr>
        <p:spPr>
          <a:ln/>
        </p:spPr>
        <p:txBody>
          <a:bodyPr/>
          <a:lstStyle/>
          <a:p>
            <a:fld id="{706D133E-E24F-482F-8D03-455530996514}" type="slidenum">
              <a:rPr lang="en-US" altLang="en-US"/>
              <a:pPr/>
              <a:t>24</a:t>
            </a:fld>
            <a:endParaRPr lang="en-US" altLang="en-US"/>
          </a:p>
        </p:txBody>
      </p:sp>
      <p:sp>
        <p:nvSpPr>
          <p:cNvPr id="11266" name="Rectangle 2">
            <a:extLst>
              <a:ext uri="{FF2B5EF4-FFF2-40B4-BE49-F238E27FC236}">
                <a16:creationId xmlns:a16="http://schemas.microsoft.com/office/drawing/2014/main" id="{293E35CE-5897-4ADD-9257-93CBF3FB8233}"/>
              </a:ext>
            </a:extLst>
          </p:cNvPr>
          <p:cNvSpPr>
            <a:spLocks noChangeArrowheads="1" noTextEdit="1"/>
          </p:cNvSpPr>
          <p:nvPr>
            <p:ph type="sldImg"/>
          </p:nvPr>
        </p:nvSpPr>
        <p:spPr>
          <a:xfrm>
            <a:off x="1341438" y="915988"/>
            <a:ext cx="4176712" cy="3132137"/>
          </a:xfrm>
          <a:solidFill>
            <a:srgbClr val="FFFFFF"/>
          </a:solidFill>
          <a:ln/>
        </p:spPr>
      </p:sp>
      <p:sp>
        <p:nvSpPr>
          <p:cNvPr id="11267" name="Rectangle 3">
            <a:extLst>
              <a:ext uri="{FF2B5EF4-FFF2-40B4-BE49-F238E27FC236}">
                <a16:creationId xmlns:a16="http://schemas.microsoft.com/office/drawing/2014/main" id="{ECA1EE25-4746-4FCF-BBFF-28AE8D4BD18E}"/>
              </a:ext>
            </a:extLst>
          </p:cNvPr>
          <p:cNvSpPr txBox="1">
            <a:spLocks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90FF3B-C62E-4925-93DA-EE7E818E1ED8}"/>
              </a:ext>
            </a:extLst>
          </p:cNvPr>
          <p:cNvSpPr>
            <a:spLocks noGrp="1" noChangeArrowheads="1"/>
          </p:cNvSpPr>
          <p:nvPr>
            <p:ph type="sldNum" sz="quarter" idx="5"/>
          </p:nvPr>
        </p:nvSpPr>
        <p:spPr>
          <a:ln/>
        </p:spPr>
        <p:txBody>
          <a:bodyPr/>
          <a:lstStyle/>
          <a:p>
            <a:fld id="{6D5EF62B-8558-40BF-9516-532D05D70980}" type="slidenum">
              <a:rPr lang="en-US" altLang="en-US"/>
              <a:pPr/>
              <a:t>25</a:t>
            </a:fld>
            <a:endParaRPr lang="en-US" altLang="en-US"/>
          </a:p>
        </p:txBody>
      </p:sp>
      <p:sp>
        <p:nvSpPr>
          <p:cNvPr id="13314" name="Rectangle 2">
            <a:extLst>
              <a:ext uri="{FF2B5EF4-FFF2-40B4-BE49-F238E27FC236}">
                <a16:creationId xmlns:a16="http://schemas.microsoft.com/office/drawing/2014/main" id="{197C8A33-AFD7-4BFD-825C-71608A0BE2F6}"/>
              </a:ext>
            </a:extLst>
          </p:cNvPr>
          <p:cNvSpPr>
            <a:spLocks noChangeArrowheads="1" noTextEdit="1"/>
          </p:cNvSpPr>
          <p:nvPr>
            <p:ph type="sldImg"/>
          </p:nvPr>
        </p:nvSpPr>
        <p:spPr>
          <a:xfrm>
            <a:off x="1341438" y="915988"/>
            <a:ext cx="4176712" cy="3132137"/>
          </a:xfrm>
          <a:solidFill>
            <a:srgbClr val="FFFFFF"/>
          </a:solidFill>
          <a:ln/>
        </p:spPr>
      </p:sp>
      <p:sp>
        <p:nvSpPr>
          <p:cNvPr id="13315" name="Rectangle 3">
            <a:extLst>
              <a:ext uri="{FF2B5EF4-FFF2-40B4-BE49-F238E27FC236}">
                <a16:creationId xmlns:a16="http://schemas.microsoft.com/office/drawing/2014/main" id="{C67819D0-A819-4082-A6D1-EA0F5B68F648}"/>
              </a:ext>
            </a:extLst>
          </p:cNvPr>
          <p:cNvSpPr txBox="1">
            <a:spLocks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63BDE44-D390-4F02-8B31-98EA1FA281DC}"/>
              </a:ext>
            </a:extLst>
          </p:cNvPr>
          <p:cNvSpPr>
            <a:spLocks noGrp="1" noChangeArrowheads="1"/>
          </p:cNvSpPr>
          <p:nvPr>
            <p:ph type="sldNum" sz="quarter" idx="5"/>
          </p:nvPr>
        </p:nvSpPr>
        <p:spPr>
          <a:ln/>
        </p:spPr>
        <p:txBody>
          <a:bodyPr/>
          <a:lstStyle/>
          <a:p>
            <a:fld id="{101B0217-C64B-4274-99C0-8F2DF8667D27}" type="slidenum">
              <a:rPr lang="en-US" altLang="en-US"/>
              <a:pPr/>
              <a:t>26</a:t>
            </a:fld>
            <a:endParaRPr lang="en-US" altLang="en-US"/>
          </a:p>
        </p:txBody>
      </p:sp>
      <p:sp>
        <p:nvSpPr>
          <p:cNvPr id="15362" name="Rectangle 2">
            <a:extLst>
              <a:ext uri="{FF2B5EF4-FFF2-40B4-BE49-F238E27FC236}">
                <a16:creationId xmlns:a16="http://schemas.microsoft.com/office/drawing/2014/main" id="{91A445F9-0BD9-48E7-B16F-D20BDC80CCD7}"/>
              </a:ext>
            </a:extLst>
          </p:cNvPr>
          <p:cNvSpPr>
            <a:spLocks noChangeArrowheads="1" noTextEdit="1"/>
          </p:cNvSpPr>
          <p:nvPr>
            <p:ph type="sldImg"/>
          </p:nvPr>
        </p:nvSpPr>
        <p:spPr>
          <a:xfrm>
            <a:off x="1341438" y="915988"/>
            <a:ext cx="4176712" cy="3132137"/>
          </a:xfrm>
          <a:solidFill>
            <a:srgbClr val="FFFFFF"/>
          </a:solidFill>
          <a:ln/>
        </p:spPr>
      </p:sp>
      <p:sp>
        <p:nvSpPr>
          <p:cNvPr id="15363" name="Rectangle 3">
            <a:extLst>
              <a:ext uri="{FF2B5EF4-FFF2-40B4-BE49-F238E27FC236}">
                <a16:creationId xmlns:a16="http://schemas.microsoft.com/office/drawing/2014/main" id="{420C8207-1D11-4430-9B7B-47B4B44620DA}"/>
              </a:ext>
            </a:extLst>
          </p:cNvPr>
          <p:cNvSpPr txBox="1">
            <a:spLocks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AFC72EF-1023-493D-B140-389F226F63B6}"/>
              </a:ext>
            </a:extLst>
          </p:cNvPr>
          <p:cNvSpPr>
            <a:spLocks noGrp="1" noChangeArrowheads="1"/>
          </p:cNvSpPr>
          <p:nvPr>
            <p:ph type="sldNum" sz="quarter" idx="5"/>
          </p:nvPr>
        </p:nvSpPr>
        <p:spPr>
          <a:ln/>
        </p:spPr>
        <p:txBody>
          <a:bodyPr/>
          <a:lstStyle/>
          <a:p>
            <a:fld id="{67D3E0CE-FE29-41E6-8892-EF6700D7F66D}" type="slidenum">
              <a:rPr lang="en-US" altLang="en-US"/>
              <a:pPr/>
              <a:t>27</a:t>
            </a:fld>
            <a:endParaRPr lang="en-US" altLang="en-US"/>
          </a:p>
        </p:txBody>
      </p:sp>
      <p:sp>
        <p:nvSpPr>
          <p:cNvPr id="17410" name="Rectangle 2">
            <a:extLst>
              <a:ext uri="{FF2B5EF4-FFF2-40B4-BE49-F238E27FC236}">
                <a16:creationId xmlns:a16="http://schemas.microsoft.com/office/drawing/2014/main" id="{EEDEB8B2-5D93-4F61-9CDD-D1B1B1C11144}"/>
              </a:ext>
            </a:extLst>
          </p:cNvPr>
          <p:cNvSpPr>
            <a:spLocks noChangeArrowheads="1" noTextEdit="1"/>
          </p:cNvSpPr>
          <p:nvPr>
            <p:ph type="sldImg"/>
          </p:nvPr>
        </p:nvSpPr>
        <p:spPr>
          <a:xfrm>
            <a:off x="1341438" y="915988"/>
            <a:ext cx="4176712" cy="3132137"/>
          </a:xfrm>
          <a:solidFill>
            <a:srgbClr val="FFFFFF"/>
          </a:solidFill>
          <a:ln/>
        </p:spPr>
      </p:sp>
      <p:sp>
        <p:nvSpPr>
          <p:cNvPr id="17411" name="Rectangle 3">
            <a:extLst>
              <a:ext uri="{FF2B5EF4-FFF2-40B4-BE49-F238E27FC236}">
                <a16:creationId xmlns:a16="http://schemas.microsoft.com/office/drawing/2014/main" id="{FF5A95D4-83B4-4107-8422-CE0CE1D3D5F3}"/>
              </a:ext>
            </a:extLst>
          </p:cNvPr>
          <p:cNvSpPr txBox="1">
            <a:spLocks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BED923A-DF52-4164-8EA8-135A138DF08E}"/>
              </a:ext>
            </a:extLst>
          </p:cNvPr>
          <p:cNvSpPr>
            <a:spLocks noGrp="1" noChangeArrowheads="1"/>
          </p:cNvSpPr>
          <p:nvPr>
            <p:ph type="sldNum" sz="quarter" idx="5"/>
          </p:nvPr>
        </p:nvSpPr>
        <p:spPr>
          <a:ln/>
        </p:spPr>
        <p:txBody>
          <a:bodyPr/>
          <a:lstStyle/>
          <a:p>
            <a:fld id="{4D077E9F-EB97-430B-9148-B279E22A4B3B}" type="slidenum">
              <a:rPr lang="en-US" altLang="en-US"/>
              <a:pPr/>
              <a:t>28</a:t>
            </a:fld>
            <a:endParaRPr lang="en-US" altLang="en-US"/>
          </a:p>
        </p:txBody>
      </p:sp>
      <p:sp>
        <p:nvSpPr>
          <p:cNvPr id="19458" name="Rectangle 2">
            <a:extLst>
              <a:ext uri="{FF2B5EF4-FFF2-40B4-BE49-F238E27FC236}">
                <a16:creationId xmlns:a16="http://schemas.microsoft.com/office/drawing/2014/main" id="{20F3AC3F-A01F-4B00-9642-33E4614814AA}"/>
              </a:ext>
            </a:extLst>
          </p:cNvPr>
          <p:cNvSpPr>
            <a:spLocks noChangeArrowheads="1" noTextEdit="1"/>
          </p:cNvSpPr>
          <p:nvPr>
            <p:ph type="sldImg"/>
          </p:nvPr>
        </p:nvSpPr>
        <p:spPr>
          <a:xfrm>
            <a:off x="1341438" y="915988"/>
            <a:ext cx="4176712" cy="3132137"/>
          </a:xfrm>
          <a:solidFill>
            <a:srgbClr val="FFFFFF"/>
          </a:solidFill>
          <a:ln/>
        </p:spPr>
      </p:sp>
      <p:sp>
        <p:nvSpPr>
          <p:cNvPr id="19459" name="Rectangle 3">
            <a:extLst>
              <a:ext uri="{FF2B5EF4-FFF2-40B4-BE49-F238E27FC236}">
                <a16:creationId xmlns:a16="http://schemas.microsoft.com/office/drawing/2014/main" id="{4A5D949F-F616-46B5-BA3C-93CCBA8E7D3F}"/>
              </a:ext>
            </a:extLst>
          </p:cNvPr>
          <p:cNvSpPr txBox="1">
            <a:spLocks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E555B7B-8C8E-454C-BA0B-E515EFE65E13}"/>
              </a:ext>
            </a:extLst>
          </p:cNvPr>
          <p:cNvSpPr>
            <a:spLocks noGrp="1" noChangeArrowheads="1"/>
          </p:cNvSpPr>
          <p:nvPr>
            <p:ph type="sldNum" sz="quarter" idx="5"/>
          </p:nvPr>
        </p:nvSpPr>
        <p:spPr>
          <a:ln/>
        </p:spPr>
        <p:txBody>
          <a:bodyPr/>
          <a:lstStyle/>
          <a:p>
            <a:fld id="{561515BD-0F8D-489E-B1BB-2F0F1ABBF952}" type="slidenum">
              <a:rPr lang="en-US" altLang="en-US"/>
              <a:pPr/>
              <a:t>29</a:t>
            </a:fld>
            <a:endParaRPr lang="en-US" altLang="en-US"/>
          </a:p>
        </p:txBody>
      </p:sp>
      <p:sp>
        <p:nvSpPr>
          <p:cNvPr id="21506" name="Rectangle 2">
            <a:extLst>
              <a:ext uri="{FF2B5EF4-FFF2-40B4-BE49-F238E27FC236}">
                <a16:creationId xmlns:a16="http://schemas.microsoft.com/office/drawing/2014/main" id="{AEBE8AF5-5F3F-41E1-81A4-99656137A88E}"/>
              </a:ext>
            </a:extLst>
          </p:cNvPr>
          <p:cNvSpPr>
            <a:spLocks noChangeArrowheads="1" noTextEdit="1"/>
          </p:cNvSpPr>
          <p:nvPr>
            <p:ph type="sldImg"/>
          </p:nvPr>
        </p:nvSpPr>
        <p:spPr>
          <a:xfrm>
            <a:off x="1341438" y="915988"/>
            <a:ext cx="4176712" cy="3132137"/>
          </a:xfrm>
          <a:solidFill>
            <a:srgbClr val="FFFFFF"/>
          </a:solidFill>
          <a:ln/>
        </p:spPr>
      </p:sp>
      <p:sp>
        <p:nvSpPr>
          <p:cNvPr id="21507" name="Rectangle 3">
            <a:extLst>
              <a:ext uri="{FF2B5EF4-FFF2-40B4-BE49-F238E27FC236}">
                <a16:creationId xmlns:a16="http://schemas.microsoft.com/office/drawing/2014/main" id="{2BDE4B56-5BB9-48F5-9306-087E11DB15CD}"/>
              </a:ext>
            </a:extLst>
          </p:cNvPr>
          <p:cNvSpPr txBox="1">
            <a:spLocks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A71C7CD-D847-4245-8C4C-624DA8D6DC4C}"/>
              </a:ext>
            </a:extLst>
          </p:cNvPr>
          <p:cNvSpPr>
            <a:spLocks noGrp="1" noChangeArrowheads="1"/>
          </p:cNvSpPr>
          <p:nvPr>
            <p:ph type="sldNum" sz="quarter" idx="5"/>
          </p:nvPr>
        </p:nvSpPr>
        <p:spPr>
          <a:ln/>
        </p:spPr>
        <p:txBody>
          <a:bodyPr/>
          <a:lstStyle/>
          <a:p>
            <a:fld id="{CA70EB71-0303-4B53-8391-B7870E240FE1}" type="slidenum">
              <a:rPr lang="en-US" altLang="en-US"/>
              <a:pPr/>
              <a:t>30</a:t>
            </a:fld>
            <a:endParaRPr lang="en-US" altLang="en-US"/>
          </a:p>
        </p:txBody>
      </p:sp>
      <p:sp>
        <p:nvSpPr>
          <p:cNvPr id="23554" name="Rectangle 2">
            <a:extLst>
              <a:ext uri="{FF2B5EF4-FFF2-40B4-BE49-F238E27FC236}">
                <a16:creationId xmlns:a16="http://schemas.microsoft.com/office/drawing/2014/main" id="{580CE635-6ED3-407F-A52A-1060E92F1B27}"/>
              </a:ext>
            </a:extLst>
          </p:cNvPr>
          <p:cNvSpPr>
            <a:spLocks noChangeArrowheads="1" noTextEdit="1"/>
          </p:cNvSpPr>
          <p:nvPr>
            <p:ph type="sldImg"/>
          </p:nvPr>
        </p:nvSpPr>
        <p:spPr>
          <a:xfrm>
            <a:off x="1341438" y="915988"/>
            <a:ext cx="4176712" cy="3132137"/>
          </a:xfrm>
          <a:solidFill>
            <a:srgbClr val="FFFFFF"/>
          </a:solidFill>
          <a:ln/>
        </p:spPr>
      </p:sp>
      <p:sp>
        <p:nvSpPr>
          <p:cNvPr id="23555" name="Rectangle 3">
            <a:extLst>
              <a:ext uri="{FF2B5EF4-FFF2-40B4-BE49-F238E27FC236}">
                <a16:creationId xmlns:a16="http://schemas.microsoft.com/office/drawing/2014/main" id="{8C1B91B9-6C67-4D1F-830C-AD2C9759BDEC}"/>
              </a:ext>
            </a:extLst>
          </p:cNvPr>
          <p:cNvSpPr txBox="1">
            <a:spLocks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178CF-C449-4FBE-96ED-641716F312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B5514E5-8806-478E-87E3-03073214D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F9F2857-4DE9-4351-94DF-CE45B81EE121}"/>
              </a:ext>
            </a:extLst>
          </p:cNvPr>
          <p:cNvSpPr>
            <a:spLocks noGrp="1"/>
          </p:cNvSpPr>
          <p:nvPr>
            <p:ph type="dt" sz="half" idx="10"/>
          </p:nvPr>
        </p:nvSpPr>
        <p:spPr/>
        <p:txBody>
          <a:bodyPr/>
          <a:lstStyle/>
          <a:p>
            <a:fld id="{4871202D-3765-403D-8077-2C9203125BD9}" type="datetimeFigureOut">
              <a:rPr lang="en-SG" smtClean="0"/>
              <a:t>18/7/2020</a:t>
            </a:fld>
            <a:endParaRPr lang="en-SG"/>
          </a:p>
        </p:txBody>
      </p:sp>
      <p:sp>
        <p:nvSpPr>
          <p:cNvPr id="5" name="Footer Placeholder 4">
            <a:extLst>
              <a:ext uri="{FF2B5EF4-FFF2-40B4-BE49-F238E27FC236}">
                <a16:creationId xmlns:a16="http://schemas.microsoft.com/office/drawing/2014/main" id="{0E7685C0-514E-47E3-97B3-265D6CE9217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B6356D7-03B7-4F4C-9AFC-5F2BF70A1120}"/>
              </a:ext>
            </a:extLst>
          </p:cNvPr>
          <p:cNvSpPr>
            <a:spLocks noGrp="1"/>
          </p:cNvSpPr>
          <p:nvPr>
            <p:ph type="sldNum" sz="quarter" idx="12"/>
          </p:nvPr>
        </p:nvSpPr>
        <p:spPr/>
        <p:txBody>
          <a:bodyPr/>
          <a:lstStyle/>
          <a:p>
            <a:fld id="{71DAB2CD-A8BF-4A84-8368-9D16BEFD1714}" type="slidenum">
              <a:rPr lang="en-SG" smtClean="0"/>
              <a:t>‹#›</a:t>
            </a:fld>
            <a:endParaRPr lang="en-SG"/>
          </a:p>
        </p:txBody>
      </p:sp>
    </p:spTree>
    <p:extLst>
      <p:ext uri="{BB962C8B-B14F-4D97-AF65-F5344CB8AC3E}">
        <p14:creationId xmlns:p14="http://schemas.microsoft.com/office/powerpoint/2010/main" val="2218671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1F73-577C-4A10-99BB-01A24F8BAB6E}"/>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CF4B8EC-0BBB-4A09-9F97-1945CEF128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C98CE83-51F7-44CF-B521-1B9C8C5D7774}"/>
              </a:ext>
            </a:extLst>
          </p:cNvPr>
          <p:cNvSpPr>
            <a:spLocks noGrp="1"/>
          </p:cNvSpPr>
          <p:nvPr>
            <p:ph type="dt" sz="half" idx="10"/>
          </p:nvPr>
        </p:nvSpPr>
        <p:spPr/>
        <p:txBody>
          <a:bodyPr/>
          <a:lstStyle/>
          <a:p>
            <a:fld id="{4871202D-3765-403D-8077-2C9203125BD9}" type="datetimeFigureOut">
              <a:rPr lang="en-SG" smtClean="0"/>
              <a:t>18/7/2020</a:t>
            </a:fld>
            <a:endParaRPr lang="en-SG"/>
          </a:p>
        </p:txBody>
      </p:sp>
      <p:sp>
        <p:nvSpPr>
          <p:cNvPr id="5" name="Footer Placeholder 4">
            <a:extLst>
              <a:ext uri="{FF2B5EF4-FFF2-40B4-BE49-F238E27FC236}">
                <a16:creationId xmlns:a16="http://schemas.microsoft.com/office/drawing/2014/main" id="{C90C68AA-F10B-4482-9929-C0402DBACBA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2257DA6-B6F4-44CC-9A7E-FD5B38CE6D71}"/>
              </a:ext>
            </a:extLst>
          </p:cNvPr>
          <p:cNvSpPr>
            <a:spLocks noGrp="1"/>
          </p:cNvSpPr>
          <p:nvPr>
            <p:ph type="sldNum" sz="quarter" idx="12"/>
          </p:nvPr>
        </p:nvSpPr>
        <p:spPr/>
        <p:txBody>
          <a:bodyPr/>
          <a:lstStyle/>
          <a:p>
            <a:fld id="{71DAB2CD-A8BF-4A84-8368-9D16BEFD1714}" type="slidenum">
              <a:rPr lang="en-SG" smtClean="0"/>
              <a:t>‹#›</a:t>
            </a:fld>
            <a:endParaRPr lang="en-SG"/>
          </a:p>
        </p:txBody>
      </p:sp>
    </p:spTree>
    <p:extLst>
      <p:ext uri="{BB962C8B-B14F-4D97-AF65-F5344CB8AC3E}">
        <p14:creationId xmlns:p14="http://schemas.microsoft.com/office/powerpoint/2010/main" val="284666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F389BB-80DA-4B01-BD9C-AB192A3A29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E298C94-F78D-42EC-983F-801F509A36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C4A7F6B-10FF-481B-A417-09998BEC0004}"/>
              </a:ext>
            </a:extLst>
          </p:cNvPr>
          <p:cNvSpPr>
            <a:spLocks noGrp="1"/>
          </p:cNvSpPr>
          <p:nvPr>
            <p:ph type="dt" sz="half" idx="10"/>
          </p:nvPr>
        </p:nvSpPr>
        <p:spPr/>
        <p:txBody>
          <a:bodyPr/>
          <a:lstStyle/>
          <a:p>
            <a:fld id="{4871202D-3765-403D-8077-2C9203125BD9}" type="datetimeFigureOut">
              <a:rPr lang="en-SG" smtClean="0"/>
              <a:t>18/7/2020</a:t>
            </a:fld>
            <a:endParaRPr lang="en-SG"/>
          </a:p>
        </p:txBody>
      </p:sp>
      <p:sp>
        <p:nvSpPr>
          <p:cNvPr id="5" name="Footer Placeholder 4">
            <a:extLst>
              <a:ext uri="{FF2B5EF4-FFF2-40B4-BE49-F238E27FC236}">
                <a16:creationId xmlns:a16="http://schemas.microsoft.com/office/drawing/2014/main" id="{2CC65FBC-A457-4776-AD22-26F00971E2B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6DAE174-A44B-419C-830D-C3E91EFE2FBE}"/>
              </a:ext>
            </a:extLst>
          </p:cNvPr>
          <p:cNvSpPr>
            <a:spLocks noGrp="1"/>
          </p:cNvSpPr>
          <p:nvPr>
            <p:ph type="sldNum" sz="quarter" idx="12"/>
          </p:nvPr>
        </p:nvSpPr>
        <p:spPr/>
        <p:txBody>
          <a:bodyPr/>
          <a:lstStyle/>
          <a:p>
            <a:fld id="{71DAB2CD-A8BF-4A84-8368-9D16BEFD1714}" type="slidenum">
              <a:rPr lang="en-SG" smtClean="0"/>
              <a:t>‹#›</a:t>
            </a:fld>
            <a:endParaRPr lang="en-SG"/>
          </a:p>
        </p:txBody>
      </p:sp>
    </p:spTree>
    <p:extLst>
      <p:ext uri="{BB962C8B-B14F-4D97-AF65-F5344CB8AC3E}">
        <p14:creationId xmlns:p14="http://schemas.microsoft.com/office/powerpoint/2010/main" val="1610376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217B-90C6-4017-9EE4-D9E9A86B2B7F}"/>
              </a:ext>
            </a:extLst>
          </p:cNvPr>
          <p:cNvSpPr>
            <a:spLocks noGrp="1"/>
          </p:cNvSpPr>
          <p:nvPr>
            <p:ph type="title"/>
          </p:nvPr>
        </p:nvSpPr>
        <p:spPr>
          <a:xfrm>
            <a:off x="609600" y="274638"/>
            <a:ext cx="10972800" cy="1143000"/>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B05E80A-B0A3-4D55-B16D-3B30F666EA20}"/>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1735D89-F6DD-4F1E-91F7-9E20E51FE345}"/>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2F60BF2-A747-4966-A104-157526ADEF06}"/>
              </a:ext>
            </a:extLst>
          </p:cNvPr>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DAB5A86-B58A-4AB0-A1EC-7633312A2BA3}"/>
              </a:ext>
            </a:extLst>
          </p:cNvPr>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F8F52486-05F4-44CF-A164-0A05F55EFF82}"/>
              </a:ext>
            </a:extLst>
          </p:cNvPr>
          <p:cNvSpPr>
            <a:spLocks noGrp="1"/>
          </p:cNvSpPr>
          <p:nvPr>
            <p:ph type="sldNum" sz="quarter" idx="12"/>
          </p:nvPr>
        </p:nvSpPr>
        <p:spPr>
          <a:xfrm>
            <a:off x="8737600" y="6245225"/>
            <a:ext cx="2844800" cy="476250"/>
          </a:xfrm>
        </p:spPr>
        <p:txBody>
          <a:bodyPr/>
          <a:lstStyle>
            <a:lvl1pPr>
              <a:defRPr/>
            </a:lvl1pPr>
          </a:lstStyle>
          <a:p>
            <a:fld id="{76104926-7B16-4250-B78F-5BD239FDE52C}" type="slidenum">
              <a:rPr lang="en-US" altLang="en-US"/>
              <a:pPr/>
              <a:t>‹#›</a:t>
            </a:fld>
            <a:endParaRPr lang="en-US" altLang="en-US"/>
          </a:p>
        </p:txBody>
      </p:sp>
    </p:spTree>
    <p:extLst>
      <p:ext uri="{BB962C8B-B14F-4D97-AF65-F5344CB8AC3E}">
        <p14:creationId xmlns:p14="http://schemas.microsoft.com/office/powerpoint/2010/main" val="327306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92EC-D28A-4AD2-9209-5E72F94838F8}"/>
              </a:ext>
            </a:extLst>
          </p:cNvPr>
          <p:cNvSpPr>
            <a:spLocks noGrp="1"/>
          </p:cNvSpPr>
          <p:nvPr>
            <p:ph type="title"/>
          </p:nvPr>
        </p:nvSpPr>
        <p:spPr>
          <a:xfrm>
            <a:off x="609600" y="274638"/>
            <a:ext cx="10972800" cy="1143000"/>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29A16A8-725F-447A-88EA-7D34078B7C17}"/>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F49263C0-9CFF-4BBB-82D5-39587C4AA69C}"/>
              </a:ext>
            </a:extLst>
          </p:cNvPr>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Content Placeholder 4">
            <a:extLst>
              <a:ext uri="{FF2B5EF4-FFF2-40B4-BE49-F238E27FC236}">
                <a16:creationId xmlns:a16="http://schemas.microsoft.com/office/drawing/2014/main" id="{192AEB19-523E-412F-836D-E2FF093435E7}"/>
              </a:ext>
            </a:extLst>
          </p:cNvPr>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Date Placeholder 5">
            <a:extLst>
              <a:ext uri="{FF2B5EF4-FFF2-40B4-BE49-F238E27FC236}">
                <a16:creationId xmlns:a16="http://schemas.microsoft.com/office/drawing/2014/main" id="{223D22C5-94F8-4825-AAB8-B7D94FEB8667}"/>
              </a:ext>
            </a:extLst>
          </p:cNvPr>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90D73678-5361-4A29-BBF6-B12D5480B394}"/>
              </a:ext>
            </a:extLst>
          </p:cNvPr>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AADE4FF5-8DFE-4B69-BD1F-C06FA1DFDB19}"/>
              </a:ext>
            </a:extLst>
          </p:cNvPr>
          <p:cNvSpPr>
            <a:spLocks noGrp="1"/>
          </p:cNvSpPr>
          <p:nvPr>
            <p:ph type="sldNum" sz="quarter" idx="12"/>
          </p:nvPr>
        </p:nvSpPr>
        <p:spPr>
          <a:xfrm>
            <a:off x="8737600" y="6245225"/>
            <a:ext cx="2844800" cy="476250"/>
          </a:xfrm>
        </p:spPr>
        <p:txBody>
          <a:bodyPr/>
          <a:lstStyle>
            <a:lvl1pPr>
              <a:defRPr/>
            </a:lvl1pPr>
          </a:lstStyle>
          <a:p>
            <a:fld id="{0FA74795-F499-47CD-B49A-7AEF833172D0}" type="slidenum">
              <a:rPr lang="en-US" altLang="en-US"/>
              <a:pPr/>
              <a:t>‹#›</a:t>
            </a:fld>
            <a:endParaRPr lang="en-US" altLang="en-US"/>
          </a:p>
        </p:txBody>
      </p:sp>
    </p:spTree>
    <p:extLst>
      <p:ext uri="{BB962C8B-B14F-4D97-AF65-F5344CB8AC3E}">
        <p14:creationId xmlns:p14="http://schemas.microsoft.com/office/powerpoint/2010/main" val="3266471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4FED4-A79C-4A8D-924D-B63855C9AD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A70147F-0612-4AD3-BD6B-EDBBA23D5C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67D068B-E7C6-4023-B2D3-D9E25EC19D3D}"/>
              </a:ext>
            </a:extLst>
          </p:cNvPr>
          <p:cNvSpPr>
            <a:spLocks noGrp="1"/>
          </p:cNvSpPr>
          <p:nvPr>
            <p:ph type="dt" sz="half" idx="10"/>
          </p:nvPr>
        </p:nvSpPr>
        <p:spPr/>
        <p:txBody>
          <a:bodyPr/>
          <a:lstStyle/>
          <a:p>
            <a:fld id="{4871202D-3765-403D-8077-2C9203125BD9}" type="datetimeFigureOut">
              <a:rPr lang="en-SG" smtClean="0"/>
              <a:t>18/7/2020</a:t>
            </a:fld>
            <a:endParaRPr lang="en-SG"/>
          </a:p>
        </p:txBody>
      </p:sp>
      <p:sp>
        <p:nvSpPr>
          <p:cNvPr id="5" name="Footer Placeholder 4">
            <a:extLst>
              <a:ext uri="{FF2B5EF4-FFF2-40B4-BE49-F238E27FC236}">
                <a16:creationId xmlns:a16="http://schemas.microsoft.com/office/drawing/2014/main" id="{E59CAD36-5792-4750-BFE2-BB1287954A6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D630C28-D1EF-478A-AED7-701C8F3F462F}"/>
              </a:ext>
            </a:extLst>
          </p:cNvPr>
          <p:cNvSpPr>
            <a:spLocks noGrp="1"/>
          </p:cNvSpPr>
          <p:nvPr>
            <p:ph type="sldNum" sz="quarter" idx="12"/>
          </p:nvPr>
        </p:nvSpPr>
        <p:spPr/>
        <p:txBody>
          <a:bodyPr/>
          <a:lstStyle/>
          <a:p>
            <a:fld id="{71DAB2CD-A8BF-4A84-8368-9D16BEFD1714}" type="slidenum">
              <a:rPr lang="en-SG" smtClean="0"/>
              <a:t>‹#›</a:t>
            </a:fld>
            <a:endParaRPr lang="en-SG"/>
          </a:p>
        </p:txBody>
      </p:sp>
    </p:spTree>
    <p:extLst>
      <p:ext uri="{BB962C8B-B14F-4D97-AF65-F5344CB8AC3E}">
        <p14:creationId xmlns:p14="http://schemas.microsoft.com/office/powerpoint/2010/main" val="2498314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4437-DAD3-4B21-8CFF-2AF60A285F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E29EB22B-3E64-4DA3-AFCA-5C730981D5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EC6A24-A372-4D40-AE4B-41C44124FA96}"/>
              </a:ext>
            </a:extLst>
          </p:cNvPr>
          <p:cNvSpPr>
            <a:spLocks noGrp="1"/>
          </p:cNvSpPr>
          <p:nvPr>
            <p:ph type="dt" sz="half" idx="10"/>
          </p:nvPr>
        </p:nvSpPr>
        <p:spPr/>
        <p:txBody>
          <a:bodyPr/>
          <a:lstStyle/>
          <a:p>
            <a:fld id="{4871202D-3765-403D-8077-2C9203125BD9}" type="datetimeFigureOut">
              <a:rPr lang="en-SG" smtClean="0"/>
              <a:t>18/7/2020</a:t>
            </a:fld>
            <a:endParaRPr lang="en-SG"/>
          </a:p>
        </p:txBody>
      </p:sp>
      <p:sp>
        <p:nvSpPr>
          <p:cNvPr id="5" name="Footer Placeholder 4">
            <a:extLst>
              <a:ext uri="{FF2B5EF4-FFF2-40B4-BE49-F238E27FC236}">
                <a16:creationId xmlns:a16="http://schemas.microsoft.com/office/drawing/2014/main" id="{D907B2BB-38F2-4C34-959B-ACCF5722A05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80CA290-B8F4-4044-93F6-BAEDE2AD77C9}"/>
              </a:ext>
            </a:extLst>
          </p:cNvPr>
          <p:cNvSpPr>
            <a:spLocks noGrp="1"/>
          </p:cNvSpPr>
          <p:nvPr>
            <p:ph type="sldNum" sz="quarter" idx="12"/>
          </p:nvPr>
        </p:nvSpPr>
        <p:spPr/>
        <p:txBody>
          <a:bodyPr/>
          <a:lstStyle/>
          <a:p>
            <a:fld id="{71DAB2CD-A8BF-4A84-8368-9D16BEFD1714}" type="slidenum">
              <a:rPr lang="en-SG" smtClean="0"/>
              <a:t>‹#›</a:t>
            </a:fld>
            <a:endParaRPr lang="en-SG"/>
          </a:p>
        </p:txBody>
      </p:sp>
    </p:spTree>
    <p:extLst>
      <p:ext uri="{BB962C8B-B14F-4D97-AF65-F5344CB8AC3E}">
        <p14:creationId xmlns:p14="http://schemas.microsoft.com/office/powerpoint/2010/main" val="379786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D589-15E2-49D6-AEF8-633BE282203D}"/>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EE78BDE-D137-4322-9214-494A71E4DE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46D851A1-4D2E-4903-9041-1E457FFD3D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B3BF20A-F43A-4E75-A785-897513D58C57}"/>
              </a:ext>
            </a:extLst>
          </p:cNvPr>
          <p:cNvSpPr>
            <a:spLocks noGrp="1"/>
          </p:cNvSpPr>
          <p:nvPr>
            <p:ph type="dt" sz="half" idx="10"/>
          </p:nvPr>
        </p:nvSpPr>
        <p:spPr/>
        <p:txBody>
          <a:bodyPr/>
          <a:lstStyle/>
          <a:p>
            <a:fld id="{4871202D-3765-403D-8077-2C9203125BD9}" type="datetimeFigureOut">
              <a:rPr lang="en-SG" smtClean="0"/>
              <a:t>18/7/2020</a:t>
            </a:fld>
            <a:endParaRPr lang="en-SG"/>
          </a:p>
        </p:txBody>
      </p:sp>
      <p:sp>
        <p:nvSpPr>
          <p:cNvPr id="6" name="Footer Placeholder 5">
            <a:extLst>
              <a:ext uri="{FF2B5EF4-FFF2-40B4-BE49-F238E27FC236}">
                <a16:creationId xmlns:a16="http://schemas.microsoft.com/office/drawing/2014/main" id="{54ADB8FA-0D26-4EDD-90FB-95484AA5F02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DF8F1BB-84CB-4ABE-A864-B468A20374F1}"/>
              </a:ext>
            </a:extLst>
          </p:cNvPr>
          <p:cNvSpPr>
            <a:spLocks noGrp="1"/>
          </p:cNvSpPr>
          <p:nvPr>
            <p:ph type="sldNum" sz="quarter" idx="12"/>
          </p:nvPr>
        </p:nvSpPr>
        <p:spPr/>
        <p:txBody>
          <a:bodyPr/>
          <a:lstStyle/>
          <a:p>
            <a:fld id="{71DAB2CD-A8BF-4A84-8368-9D16BEFD1714}" type="slidenum">
              <a:rPr lang="en-SG" smtClean="0"/>
              <a:t>‹#›</a:t>
            </a:fld>
            <a:endParaRPr lang="en-SG"/>
          </a:p>
        </p:txBody>
      </p:sp>
    </p:spTree>
    <p:extLst>
      <p:ext uri="{BB962C8B-B14F-4D97-AF65-F5344CB8AC3E}">
        <p14:creationId xmlns:p14="http://schemas.microsoft.com/office/powerpoint/2010/main" val="27095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FC392-B3C3-4FF1-80EB-0D3CE729C3F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7F8B91B-FFDF-43B9-BC22-B5C5580C6E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69E183-D772-4666-80B0-526F65B7A2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355CF553-F665-4977-85D8-A87EDFD482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756BBE-E414-4764-AC96-53E4D595EF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A0F1CF2C-D488-43CB-AA98-C14BBD3DEC3B}"/>
              </a:ext>
            </a:extLst>
          </p:cNvPr>
          <p:cNvSpPr>
            <a:spLocks noGrp="1"/>
          </p:cNvSpPr>
          <p:nvPr>
            <p:ph type="dt" sz="half" idx="10"/>
          </p:nvPr>
        </p:nvSpPr>
        <p:spPr/>
        <p:txBody>
          <a:bodyPr/>
          <a:lstStyle/>
          <a:p>
            <a:fld id="{4871202D-3765-403D-8077-2C9203125BD9}" type="datetimeFigureOut">
              <a:rPr lang="en-SG" smtClean="0"/>
              <a:t>18/7/2020</a:t>
            </a:fld>
            <a:endParaRPr lang="en-SG"/>
          </a:p>
        </p:txBody>
      </p:sp>
      <p:sp>
        <p:nvSpPr>
          <p:cNvPr id="8" name="Footer Placeholder 7">
            <a:extLst>
              <a:ext uri="{FF2B5EF4-FFF2-40B4-BE49-F238E27FC236}">
                <a16:creationId xmlns:a16="http://schemas.microsoft.com/office/drawing/2014/main" id="{575CF2BA-1DEC-450D-A848-115AE06336C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1090219B-B428-4F85-B607-9FB786824C32}"/>
              </a:ext>
            </a:extLst>
          </p:cNvPr>
          <p:cNvSpPr>
            <a:spLocks noGrp="1"/>
          </p:cNvSpPr>
          <p:nvPr>
            <p:ph type="sldNum" sz="quarter" idx="12"/>
          </p:nvPr>
        </p:nvSpPr>
        <p:spPr/>
        <p:txBody>
          <a:bodyPr/>
          <a:lstStyle/>
          <a:p>
            <a:fld id="{71DAB2CD-A8BF-4A84-8368-9D16BEFD1714}" type="slidenum">
              <a:rPr lang="en-SG" smtClean="0"/>
              <a:t>‹#›</a:t>
            </a:fld>
            <a:endParaRPr lang="en-SG"/>
          </a:p>
        </p:txBody>
      </p:sp>
    </p:spTree>
    <p:extLst>
      <p:ext uri="{BB962C8B-B14F-4D97-AF65-F5344CB8AC3E}">
        <p14:creationId xmlns:p14="http://schemas.microsoft.com/office/powerpoint/2010/main" val="2117466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0BB9-4D2A-4C1C-9C55-98091B38F943}"/>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F755823-67C5-43DD-A6BA-7A0503E23CE6}"/>
              </a:ext>
            </a:extLst>
          </p:cNvPr>
          <p:cNvSpPr>
            <a:spLocks noGrp="1"/>
          </p:cNvSpPr>
          <p:nvPr>
            <p:ph type="dt" sz="half" idx="10"/>
          </p:nvPr>
        </p:nvSpPr>
        <p:spPr/>
        <p:txBody>
          <a:bodyPr/>
          <a:lstStyle/>
          <a:p>
            <a:fld id="{4871202D-3765-403D-8077-2C9203125BD9}" type="datetimeFigureOut">
              <a:rPr lang="en-SG" smtClean="0"/>
              <a:t>18/7/2020</a:t>
            </a:fld>
            <a:endParaRPr lang="en-SG"/>
          </a:p>
        </p:txBody>
      </p:sp>
      <p:sp>
        <p:nvSpPr>
          <p:cNvPr id="4" name="Footer Placeholder 3">
            <a:extLst>
              <a:ext uri="{FF2B5EF4-FFF2-40B4-BE49-F238E27FC236}">
                <a16:creationId xmlns:a16="http://schemas.microsoft.com/office/drawing/2014/main" id="{B345C6CC-4FF9-4585-B00B-2F04171612DD}"/>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F6087C05-54CA-4F70-A37D-4EC673C667DB}"/>
              </a:ext>
            </a:extLst>
          </p:cNvPr>
          <p:cNvSpPr>
            <a:spLocks noGrp="1"/>
          </p:cNvSpPr>
          <p:nvPr>
            <p:ph type="sldNum" sz="quarter" idx="12"/>
          </p:nvPr>
        </p:nvSpPr>
        <p:spPr/>
        <p:txBody>
          <a:bodyPr/>
          <a:lstStyle/>
          <a:p>
            <a:fld id="{71DAB2CD-A8BF-4A84-8368-9D16BEFD1714}" type="slidenum">
              <a:rPr lang="en-SG" smtClean="0"/>
              <a:t>‹#›</a:t>
            </a:fld>
            <a:endParaRPr lang="en-SG"/>
          </a:p>
        </p:txBody>
      </p:sp>
    </p:spTree>
    <p:extLst>
      <p:ext uri="{BB962C8B-B14F-4D97-AF65-F5344CB8AC3E}">
        <p14:creationId xmlns:p14="http://schemas.microsoft.com/office/powerpoint/2010/main" val="243822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80B906-67D0-4635-B19B-1BC4E4271174}"/>
              </a:ext>
            </a:extLst>
          </p:cNvPr>
          <p:cNvSpPr>
            <a:spLocks noGrp="1"/>
          </p:cNvSpPr>
          <p:nvPr>
            <p:ph type="dt" sz="half" idx="10"/>
          </p:nvPr>
        </p:nvSpPr>
        <p:spPr/>
        <p:txBody>
          <a:bodyPr/>
          <a:lstStyle/>
          <a:p>
            <a:fld id="{4871202D-3765-403D-8077-2C9203125BD9}" type="datetimeFigureOut">
              <a:rPr lang="en-SG" smtClean="0"/>
              <a:t>18/7/2020</a:t>
            </a:fld>
            <a:endParaRPr lang="en-SG"/>
          </a:p>
        </p:txBody>
      </p:sp>
      <p:sp>
        <p:nvSpPr>
          <p:cNvPr id="3" name="Footer Placeholder 2">
            <a:extLst>
              <a:ext uri="{FF2B5EF4-FFF2-40B4-BE49-F238E27FC236}">
                <a16:creationId xmlns:a16="http://schemas.microsoft.com/office/drawing/2014/main" id="{44F7B74E-87A3-4A05-ABA6-F851DB02950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73BE0E3-4CAA-451C-A899-577C6E8E76CE}"/>
              </a:ext>
            </a:extLst>
          </p:cNvPr>
          <p:cNvSpPr>
            <a:spLocks noGrp="1"/>
          </p:cNvSpPr>
          <p:nvPr>
            <p:ph type="sldNum" sz="quarter" idx="12"/>
          </p:nvPr>
        </p:nvSpPr>
        <p:spPr/>
        <p:txBody>
          <a:bodyPr/>
          <a:lstStyle/>
          <a:p>
            <a:fld id="{71DAB2CD-A8BF-4A84-8368-9D16BEFD1714}" type="slidenum">
              <a:rPr lang="en-SG" smtClean="0"/>
              <a:t>‹#›</a:t>
            </a:fld>
            <a:endParaRPr lang="en-SG"/>
          </a:p>
        </p:txBody>
      </p:sp>
    </p:spTree>
    <p:extLst>
      <p:ext uri="{BB962C8B-B14F-4D97-AF65-F5344CB8AC3E}">
        <p14:creationId xmlns:p14="http://schemas.microsoft.com/office/powerpoint/2010/main" val="2990774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3CD0-7A84-4716-8204-A2823E17B2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6CC132E2-67FC-4BAA-B3FC-AB0D796066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84E47170-EEE2-42D1-98AB-9FB6327AFD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3648D1-5D9E-486D-9B03-7D84C55839C0}"/>
              </a:ext>
            </a:extLst>
          </p:cNvPr>
          <p:cNvSpPr>
            <a:spLocks noGrp="1"/>
          </p:cNvSpPr>
          <p:nvPr>
            <p:ph type="dt" sz="half" idx="10"/>
          </p:nvPr>
        </p:nvSpPr>
        <p:spPr/>
        <p:txBody>
          <a:bodyPr/>
          <a:lstStyle/>
          <a:p>
            <a:fld id="{4871202D-3765-403D-8077-2C9203125BD9}" type="datetimeFigureOut">
              <a:rPr lang="en-SG" smtClean="0"/>
              <a:t>18/7/2020</a:t>
            </a:fld>
            <a:endParaRPr lang="en-SG"/>
          </a:p>
        </p:txBody>
      </p:sp>
      <p:sp>
        <p:nvSpPr>
          <p:cNvPr id="6" name="Footer Placeholder 5">
            <a:extLst>
              <a:ext uri="{FF2B5EF4-FFF2-40B4-BE49-F238E27FC236}">
                <a16:creationId xmlns:a16="http://schemas.microsoft.com/office/drawing/2014/main" id="{77E03EEC-8CBD-4023-AB58-AFBFE8D2907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E902934-0ADC-459B-962E-CB5DF95707BF}"/>
              </a:ext>
            </a:extLst>
          </p:cNvPr>
          <p:cNvSpPr>
            <a:spLocks noGrp="1"/>
          </p:cNvSpPr>
          <p:nvPr>
            <p:ph type="sldNum" sz="quarter" idx="12"/>
          </p:nvPr>
        </p:nvSpPr>
        <p:spPr/>
        <p:txBody>
          <a:bodyPr/>
          <a:lstStyle/>
          <a:p>
            <a:fld id="{71DAB2CD-A8BF-4A84-8368-9D16BEFD1714}" type="slidenum">
              <a:rPr lang="en-SG" smtClean="0"/>
              <a:t>‹#›</a:t>
            </a:fld>
            <a:endParaRPr lang="en-SG"/>
          </a:p>
        </p:txBody>
      </p:sp>
    </p:spTree>
    <p:extLst>
      <p:ext uri="{BB962C8B-B14F-4D97-AF65-F5344CB8AC3E}">
        <p14:creationId xmlns:p14="http://schemas.microsoft.com/office/powerpoint/2010/main" val="2635293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81BCE-04AB-45C1-9935-0C2923D9E9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7ADA4EC-448C-412E-8994-FB6BC7DB3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688F36DD-9CA6-4E08-942E-5EC54C9F38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C5ACEC-1179-48C2-893D-20727AA49FF8}"/>
              </a:ext>
            </a:extLst>
          </p:cNvPr>
          <p:cNvSpPr>
            <a:spLocks noGrp="1"/>
          </p:cNvSpPr>
          <p:nvPr>
            <p:ph type="dt" sz="half" idx="10"/>
          </p:nvPr>
        </p:nvSpPr>
        <p:spPr/>
        <p:txBody>
          <a:bodyPr/>
          <a:lstStyle/>
          <a:p>
            <a:fld id="{4871202D-3765-403D-8077-2C9203125BD9}" type="datetimeFigureOut">
              <a:rPr lang="en-SG" smtClean="0"/>
              <a:t>18/7/2020</a:t>
            </a:fld>
            <a:endParaRPr lang="en-SG"/>
          </a:p>
        </p:txBody>
      </p:sp>
      <p:sp>
        <p:nvSpPr>
          <p:cNvPr id="6" name="Footer Placeholder 5">
            <a:extLst>
              <a:ext uri="{FF2B5EF4-FFF2-40B4-BE49-F238E27FC236}">
                <a16:creationId xmlns:a16="http://schemas.microsoft.com/office/drawing/2014/main" id="{7574168B-44A2-4D64-9811-0865E7BE59F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B3D2184-1F53-4FBE-A46D-CF7AC45939BD}"/>
              </a:ext>
            </a:extLst>
          </p:cNvPr>
          <p:cNvSpPr>
            <a:spLocks noGrp="1"/>
          </p:cNvSpPr>
          <p:nvPr>
            <p:ph type="sldNum" sz="quarter" idx="12"/>
          </p:nvPr>
        </p:nvSpPr>
        <p:spPr/>
        <p:txBody>
          <a:bodyPr/>
          <a:lstStyle/>
          <a:p>
            <a:fld id="{71DAB2CD-A8BF-4A84-8368-9D16BEFD1714}" type="slidenum">
              <a:rPr lang="en-SG" smtClean="0"/>
              <a:t>‹#›</a:t>
            </a:fld>
            <a:endParaRPr lang="en-SG"/>
          </a:p>
        </p:txBody>
      </p:sp>
    </p:spTree>
    <p:extLst>
      <p:ext uri="{BB962C8B-B14F-4D97-AF65-F5344CB8AC3E}">
        <p14:creationId xmlns:p14="http://schemas.microsoft.com/office/powerpoint/2010/main" val="243139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F9BFF-0A10-4003-888F-2B7CD34F43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5846195-0E39-4FF1-AE5F-E67C8EFAD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B82B894-CB85-46BF-A81E-17B0A9472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1202D-3765-403D-8077-2C9203125BD9}" type="datetimeFigureOut">
              <a:rPr lang="en-SG" smtClean="0"/>
              <a:t>18/7/2020</a:t>
            </a:fld>
            <a:endParaRPr lang="en-SG"/>
          </a:p>
        </p:txBody>
      </p:sp>
      <p:sp>
        <p:nvSpPr>
          <p:cNvPr id="5" name="Footer Placeholder 4">
            <a:extLst>
              <a:ext uri="{FF2B5EF4-FFF2-40B4-BE49-F238E27FC236}">
                <a16:creationId xmlns:a16="http://schemas.microsoft.com/office/drawing/2014/main" id="{6B16FD31-2D13-4885-8CFC-6AA2D11D9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51F34FBF-0283-4FBE-9A2E-82FABA2A83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AB2CD-A8BF-4A84-8368-9D16BEFD1714}" type="slidenum">
              <a:rPr lang="en-SG" smtClean="0"/>
              <a:t>‹#›</a:t>
            </a:fld>
            <a:endParaRPr lang="en-SG"/>
          </a:p>
        </p:txBody>
      </p:sp>
    </p:spTree>
    <p:extLst>
      <p:ext uri="{BB962C8B-B14F-4D97-AF65-F5344CB8AC3E}">
        <p14:creationId xmlns:p14="http://schemas.microsoft.com/office/powerpoint/2010/main" val="335627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hyperlink" Target="http://images.google.com/imgres?imgurl=http://img.ferra.ru/catalog/img/items/26006_00.jpg&amp;imgrefurl=http://www.ferra.ru/catalog/%3Fd%3D26006&amp;h=250&amp;w=241&amp;sz=13&amp;tbnid=rHa6EQKXoXgJ:&amp;tbnh=106&amp;tbnw=102&amp;hl=en&amp;start=9&amp;prev=/images%3Fq%3Dutp%2Bpatch%2Bcord%26svnum%3D10%26hl%3Den%26lr%3D%26ie%3DUTF-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gi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jpeg"/><Relationship Id="rId5" Type="http://schemas.openxmlformats.org/officeDocument/2006/relationships/image" Target="../media/image29.jpe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7F13EE-E3C3-40EE-BB83-16A97DA19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5663E7-3C00-470E-B96A-209A10F0EE0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1B4082-8413-40F0-893C-1064011C3D0F}"/>
              </a:ext>
            </a:extLst>
          </p:cNvPr>
          <p:cNvSpPr>
            <a:spLocks noGrp="1"/>
          </p:cNvSpPr>
          <p:nvPr>
            <p:ph type="ctrTitle"/>
          </p:nvPr>
        </p:nvSpPr>
        <p:spPr>
          <a:xfrm>
            <a:off x="477981" y="719978"/>
            <a:ext cx="4023360" cy="3171418"/>
          </a:xfrm>
        </p:spPr>
        <p:txBody>
          <a:bodyPr anchor="b">
            <a:normAutofit/>
          </a:bodyPr>
          <a:lstStyle/>
          <a:p>
            <a:pPr algn="l"/>
            <a:r>
              <a:rPr lang="en-SG" sz="4800">
                <a:solidFill>
                  <a:srgbClr val="FFFFFF"/>
                </a:solidFill>
              </a:rPr>
              <a:t>Cabling</a:t>
            </a:r>
            <a:br>
              <a:rPr lang="en-SG" sz="4800">
                <a:solidFill>
                  <a:srgbClr val="FFFFFF"/>
                </a:solidFill>
              </a:rPr>
            </a:br>
            <a:r>
              <a:rPr lang="en-SG" sz="4800">
                <a:solidFill>
                  <a:srgbClr val="FFFFFF"/>
                </a:solidFill>
              </a:rPr>
              <a:t>A brief journey towards network wiring</a:t>
            </a:r>
          </a:p>
        </p:txBody>
      </p:sp>
      <p:sp>
        <p:nvSpPr>
          <p:cNvPr id="3" name="Subtitle 2">
            <a:extLst>
              <a:ext uri="{FF2B5EF4-FFF2-40B4-BE49-F238E27FC236}">
                <a16:creationId xmlns:a16="http://schemas.microsoft.com/office/drawing/2014/main" id="{5069A2A7-708E-46A6-9DDC-DA14BDB7FE67}"/>
              </a:ext>
            </a:extLst>
          </p:cNvPr>
          <p:cNvSpPr>
            <a:spLocks noGrp="1"/>
          </p:cNvSpPr>
          <p:nvPr>
            <p:ph type="subTitle" idx="1"/>
          </p:nvPr>
        </p:nvSpPr>
        <p:spPr>
          <a:xfrm>
            <a:off x="477980" y="4072045"/>
            <a:ext cx="4023359" cy="2065978"/>
          </a:xfrm>
        </p:spPr>
        <p:txBody>
          <a:bodyPr>
            <a:normAutofit/>
          </a:bodyPr>
          <a:lstStyle/>
          <a:p>
            <a:pPr algn="l"/>
            <a:r>
              <a:rPr lang="en-SG">
                <a:solidFill>
                  <a:srgbClr val="FFFFFF"/>
                </a:solidFill>
              </a:rPr>
              <a:t>Dr. Risala T Khan</a:t>
            </a:r>
          </a:p>
        </p:txBody>
      </p:sp>
      <p:sp>
        <p:nvSpPr>
          <p:cNvPr id="15" name="Frame 14">
            <a:extLst>
              <a:ext uri="{FF2B5EF4-FFF2-40B4-BE49-F238E27FC236}">
                <a16:creationId xmlns:a16="http://schemas.microsoft.com/office/drawing/2014/main" id="{187FA1DC-8600-449C-B5C8-3CF8BF99B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9248" y="1883664"/>
            <a:ext cx="2907792" cy="2615184"/>
          </a:xfrm>
          <a:prstGeom prst="frame">
            <a:avLst>
              <a:gd name="adj1" fmla="val 8000"/>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2559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0C6CD-3DD2-41D1-8548-A90B8555656B}"/>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a:t>Shielded Twisted Pair (STP)</a:t>
            </a:r>
          </a:p>
        </p:txBody>
      </p:sp>
      <p:sp>
        <p:nvSpPr>
          <p:cNvPr id="73"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865155B-C0F3-4CE0-85B4-EF2101EE1C7F}"/>
              </a:ext>
            </a:extLst>
          </p:cNvPr>
          <p:cNvSpPr>
            <a:spLocks noGrp="1"/>
          </p:cNvSpPr>
          <p:nvPr>
            <p:ph sz="half" idx="1"/>
          </p:nvPr>
        </p:nvSpPr>
        <p:spPr>
          <a:xfrm>
            <a:off x="793661" y="2599509"/>
            <a:ext cx="4530898" cy="3639450"/>
          </a:xfrm>
        </p:spPr>
        <p:txBody>
          <a:bodyPr vert="horz" lIns="91440" tIns="45720" rIns="91440" bIns="45720" rtlCol="0" anchor="ctr">
            <a:normAutofit/>
          </a:bodyPr>
          <a:lstStyle/>
          <a:p>
            <a:r>
              <a:rPr lang="en-US" sz="2000"/>
              <a:t>Shielded twisted-pair (STP) cabling was first made popular by IBM when it introduced Type classification for data cabling. </a:t>
            </a:r>
          </a:p>
          <a:p>
            <a:r>
              <a:rPr lang="en-US" sz="2000"/>
              <a:t>Though more expensive to purchase and install than UTP, STP offers some distinct advantages. </a:t>
            </a:r>
          </a:p>
          <a:p>
            <a:r>
              <a:rPr lang="en-US" sz="2000"/>
              <a:t>STP cable is less susceptible to outside electromagnetic interference (EMI) than UTP cabling because all cable pairs are well shielded</a:t>
            </a:r>
          </a:p>
        </p:txBody>
      </p:sp>
      <p:pic>
        <p:nvPicPr>
          <p:cNvPr id="2050" name="Picture 2" descr="Shielded Twisted-pair (STP) Cabling – Network Encyclopedia">
            <a:extLst>
              <a:ext uri="{FF2B5EF4-FFF2-40B4-BE49-F238E27FC236}">
                <a16:creationId xmlns:a16="http://schemas.microsoft.com/office/drawing/2014/main" id="{D57CF79B-EC1F-4A3F-8610-D88176628462}"/>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9166" r="20297" b="-1"/>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782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4A04E7C-3C27-47E2-9B8A-93E04F4C12A7}"/>
              </a:ext>
            </a:extLst>
          </p:cNvPr>
          <p:cNvSpPr>
            <a:spLocks noGrp="1"/>
          </p:cNvSpPr>
          <p:nvPr>
            <p:ph type="title"/>
          </p:nvPr>
        </p:nvSpPr>
        <p:spPr>
          <a:xfrm>
            <a:off x="808638" y="386930"/>
            <a:ext cx="9236700" cy="1188950"/>
          </a:xfrm>
        </p:spPr>
        <p:txBody>
          <a:bodyPr anchor="b">
            <a:normAutofit/>
          </a:bodyPr>
          <a:lstStyle/>
          <a:p>
            <a:r>
              <a:rPr lang="en-SG" sz="5400"/>
              <a:t>Cont….</a:t>
            </a:r>
          </a:p>
        </p:txBody>
      </p:sp>
      <p:grpSp>
        <p:nvGrpSpPr>
          <p:cNvPr id="13" name="Group 12">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4" name="Rectangle 13">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47E3E76-D766-46A2-9313-76CD1BBED153}"/>
              </a:ext>
            </a:extLst>
          </p:cNvPr>
          <p:cNvSpPr>
            <a:spLocks noGrp="1"/>
          </p:cNvSpPr>
          <p:nvPr>
            <p:ph idx="1"/>
          </p:nvPr>
        </p:nvSpPr>
        <p:spPr>
          <a:xfrm>
            <a:off x="793660" y="2599509"/>
            <a:ext cx="10143668" cy="3435531"/>
          </a:xfrm>
        </p:spPr>
        <p:txBody>
          <a:bodyPr anchor="ctr">
            <a:normAutofit/>
          </a:bodyPr>
          <a:lstStyle/>
          <a:p>
            <a:r>
              <a:rPr lang="en-SG" sz="2200"/>
              <a:t>Simply installing STP cabling does not guarantee you will improve a cable’s immunity to EMI or reduce the emissions from the cable.</a:t>
            </a:r>
          </a:p>
          <a:p>
            <a:r>
              <a:rPr lang="en-SG" sz="2200"/>
              <a:t> Several critical conditions must be met to achieve good shield performance: </a:t>
            </a:r>
          </a:p>
          <a:p>
            <a:pPr lvl="1"/>
            <a:r>
              <a:rPr lang="en-SG" sz="2200"/>
              <a:t>● The shield must be electrically continuous along the whole link. </a:t>
            </a:r>
          </a:p>
          <a:p>
            <a:pPr lvl="1"/>
            <a:r>
              <a:rPr lang="en-SG" sz="2200"/>
              <a:t>● All components in the link must be shielded. No UTP patch cords can be used. </a:t>
            </a:r>
          </a:p>
          <a:p>
            <a:pPr lvl="1"/>
            <a:r>
              <a:rPr lang="en-SG" sz="2200"/>
              <a:t>● The shield must fully enclose the pair, and the overall shield must fully enclose the core. Any gap in the shield covering is a source of EMI leakage.</a:t>
            </a:r>
          </a:p>
          <a:p>
            <a:pPr lvl="1"/>
            <a:r>
              <a:rPr lang="en-SG" sz="2200"/>
              <a:t> ● The shield must be grounded at both ends of the link, and the building grounding system must conform to grounding standards (such as TIA/EIA-607).</a:t>
            </a:r>
          </a:p>
        </p:txBody>
      </p:sp>
    </p:spTree>
    <p:extLst>
      <p:ext uri="{BB962C8B-B14F-4D97-AF65-F5344CB8AC3E}">
        <p14:creationId xmlns:p14="http://schemas.microsoft.com/office/powerpoint/2010/main" val="291194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91BB6A-6D45-4CBC-A24C-21246708CE4B}"/>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a:solidFill>
                  <a:srgbClr val="000000"/>
                </a:solidFill>
                <a:latin typeface="+mj-lt"/>
                <a:ea typeface="+mj-ea"/>
                <a:cs typeface="+mj-cs"/>
              </a:rPr>
              <a:t>Screened Twisted Pair (ScTP)</a:t>
            </a:r>
          </a:p>
        </p:txBody>
      </p:sp>
      <p:sp>
        <p:nvSpPr>
          <p:cNvPr id="3078"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Unshielded twisted pair | Article about unshielded twisted pair by ...">
            <a:extLst>
              <a:ext uri="{FF2B5EF4-FFF2-40B4-BE49-F238E27FC236}">
                <a16:creationId xmlns:a16="http://schemas.microsoft.com/office/drawing/2014/main" id="{B5E8BB63-4440-41A5-BEEE-9B70EDF1385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29349" y="2662025"/>
            <a:ext cx="3661831" cy="155414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E36F16F0-F0C0-4C8D-B142-ED2B6AE2134D}"/>
              </a:ext>
            </a:extLst>
          </p:cNvPr>
          <p:cNvSpPr>
            <a:spLocks noGrp="1"/>
          </p:cNvSpPr>
          <p:nvPr>
            <p:ph sz="half" idx="1"/>
          </p:nvPr>
        </p:nvSpPr>
        <p:spPr>
          <a:xfrm>
            <a:off x="6090574" y="2421682"/>
            <a:ext cx="4977578" cy="3639289"/>
          </a:xfrm>
        </p:spPr>
        <p:txBody>
          <a:bodyPr vert="horz" lIns="91440" tIns="45720" rIns="91440" bIns="45720" rtlCol="0" anchor="ctr">
            <a:normAutofit/>
          </a:bodyPr>
          <a:lstStyle/>
          <a:p>
            <a:r>
              <a:rPr lang="en-US" sz="1700">
                <a:solidFill>
                  <a:srgbClr val="000000"/>
                </a:solidFill>
              </a:rPr>
              <a:t>A recognized cable type in the ANSI/TIA/EIA-568-B Standard is screened twisted-pair (ScTP) cabling, a hybrid of STP and UTP cable. </a:t>
            </a:r>
          </a:p>
          <a:p>
            <a:r>
              <a:rPr lang="en-US" sz="1700">
                <a:solidFill>
                  <a:srgbClr val="000000"/>
                </a:solidFill>
              </a:rPr>
              <a:t>ScTP cable contains four pairs of 24 AWG, 100-ohm wire surrounded by a foil shield or wrapper and a drain wire for bonding purposes. </a:t>
            </a:r>
          </a:p>
          <a:p>
            <a:r>
              <a:rPr lang="en-US" sz="1700">
                <a:solidFill>
                  <a:srgbClr val="000000"/>
                </a:solidFill>
              </a:rPr>
              <a:t>ScTP is also sometimes called foil twisted-pair (FTP) cable because the foil shield surrounds all four conductors.</a:t>
            </a:r>
          </a:p>
          <a:p>
            <a:r>
              <a:rPr lang="en-US" sz="1700">
                <a:solidFill>
                  <a:srgbClr val="000000"/>
                </a:solidFill>
              </a:rPr>
              <a:t>ScTP cable is essentially STP cabling that does not shield the individual pairs; the shield may also be smaller than some varieties of STP cabling</a:t>
            </a:r>
          </a:p>
        </p:txBody>
      </p:sp>
    </p:spTree>
    <p:extLst>
      <p:ext uri="{BB962C8B-B14F-4D97-AF65-F5344CB8AC3E}">
        <p14:creationId xmlns:p14="http://schemas.microsoft.com/office/powerpoint/2010/main" val="4046284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C5D7C51-717B-4C47-98B7-168E1B4CC975}"/>
              </a:ext>
            </a:extLst>
          </p:cNvPr>
          <p:cNvSpPr>
            <a:spLocks noGrp="1"/>
          </p:cNvSpPr>
          <p:nvPr>
            <p:ph type="title"/>
          </p:nvPr>
        </p:nvSpPr>
        <p:spPr>
          <a:xfrm>
            <a:off x="808638" y="386930"/>
            <a:ext cx="9236700" cy="1188950"/>
          </a:xfrm>
        </p:spPr>
        <p:txBody>
          <a:bodyPr anchor="b">
            <a:normAutofit/>
          </a:bodyPr>
          <a:lstStyle/>
          <a:p>
            <a:r>
              <a:rPr lang="en-SG" sz="5400"/>
              <a:t>Cont…</a:t>
            </a:r>
          </a:p>
        </p:txBody>
      </p:sp>
      <p:grpSp>
        <p:nvGrpSpPr>
          <p:cNvPr id="13" name="Group 12">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4" name="Rectangle 13">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B26C642-486F-4F95-B30D-DAF8CCC19F23}"/>
              </a:ext>
            </a:extLst>
          </p:cNvPr>
          <p:cNvSpPr>
            <a:spLocks noGrp="1"/>
          </p:cNvSpPr>
          <p:nvPr>
            <p:ph idx="1"/>
          </p:nvPr>
        </p:nvSpPr>
        <p:spPr>
          <a:xfrm>
            <a:off x="793660" y="2599509"/>
            <a:ext cx="10143668" cy="3435531"/>
          </a:xfrm>
        </p:spPr>
        <p:txBody>
          <a:bodyPr anchor="ctr">
            <a:normAutofit/>
          </a:bodyPr>
          <a:lstStyle/>
          <a:p>
            <a:r>
              <a:rPr lang="en-SG" sz="2000"/>
              <a:t>The foil shield is the reason ScTP is less susceptible to noise. </a:t>
            </a:r>
          </a:p>
          <a:p>
            <a:r>
              <a:rPr lang="en-SG" sz="2000"/>
              <a:t>In order to implement a completely effective ScTP system, however, the shield continuity must be maintained throughout the entire channel—including patch panels, wall plates, and patch cords.</a:t>
            </a:r>
          </a:p>
          <a:p>
            <a:r>
              <a:rPr lang="en-SG" sz="2000"/>
              <a:t>Standard eight-position modular jacks (commonly called RJ-45s) do not have the ability to ensure a proper ground through the cable shield. </a:t>
            </a:r>
          </a:p>
          <a:p>
            <a:r>
              <a:rPr lang="en-SG" sz="2000"/>
              <a:t>So special mating hardware, jacks, patch panels, and even tools must be used to install an ScTP cabling system.</a:t>
            </a:r>
          </a:p>
          <a:p>
            <a:r>
              <a:rPr lang="en-SG" sz="2000"/>
              <a:t> Many manufacturers of ScTP cable and components exist—just make sure to follow all installation guidelines.</a:t>
            </a:r>
          </a:p>
        </p:txBody>
      </p:sp>
    </p:spTree>
    <p:extLst>
      <p:ext uri="{BB962C8B-B14F-4D97-AF65-F5344CB8AC3E}">
        <p14:creationId xmlns:p14="http://schemas.microsoft.com/office/powerpoint/2010/main" val="428297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ADAEB-A407-4D5A-A735-8BE91F8FD2D2}"/>
              </a:ext>
            </a:extLst>
          </p:cNvPr>
          <p:cNvSpPr>
            <a:spLocks noGrp="1"/>
          </p:cNvSpPr>
          <p:nvPr>
            <p:ph type="title"/>
          </p:nvPr>
        </p:nvSpPr>
        <p:spPr>
          <a:xfrm>
            <a:off x="1153618" y="1239927"/>
            <a:ext cx="4008586" cy="4680583"/>
          </a:xfrm>
        </p:spPr>
        <p:txBody>
          <a:bodyPr anchor="ctr">
            <a:normAutofit/>
          </a:bodyPr>
          <a:lstStyle/>
          <a:p>
            <a:r>
              <a:rPr lang="en-SG" sz="5200"/>
              <a:t>Not All UTP Is Created Equal!</a:t>
            </a:r>
          </a:p>
        </p:txBody>
      </p:sp>
      <p:sp>
        <p:nvSpPr>
          <p:cNvPr id="3" name="Content Placeholder 2">
            <a:extLst>
              <a:ext uri="{FF2B5EF4-FFF2-40B4-BE49-F238E27FC236}">
                <a16:creationId xmlns:a16="http://schemas.microsoft.com/office/drawing/2014/main" id="{6E25E9A3-616B-4FC0-891E-BB6A9DFD853F}"/>
              </a:ext>
            </a:extLst>
          </p:cNvPr>
          <p:cNvSpPr>
            <a:spLocks noGrp="1"/>
          </p:cNvSpPr>
          <p:nvPr>
            <p:ph idx="1"/>
          </p:nvPr>
        </p:nvSpPr>
        <p:spPr>
          <a:xfrm>
            <a:off x="6291923" y="1239927"/>
            <a:ext cx="4971824" cy="4680583"/>
          </a:xfrm>
        </p:spPr>
        <p:txBody>
          <a:bodyPr anchor="ctr">
            <a:normAutofit/>
          </a:bodyPr>
          <a:lstStyle/>
          <a:p>
            <a:r>
              <a:rPr lang="en-SG" sz="1700"/>
              <a:t>Though two cables may look identical, their supported data rates can be dramatically different. </a:t>
            </a:r>
          </a:p>
          <a:p>
            <a:r>
              <a:rPr lang="en-SG" sz="1700"/>
              <a:t>Older UTP cables that were installed to support telephone systems may not even support 10Base-T Ethernet. </a:t>
            </a:r>
          </a:p>
          <a:p>
            <a:r>
              <a:rPr lang="en-SG" sz="1700"/>
              <a:t>The ANSI/TIA/EIA-568-B Standard helps consumers choose the right cable (and components) for the right application. </a:t>
            </a:r>
          </a:p>
          <a:p>
            <a:r>
              <a:rPr lang="en-SG" sz="1700"/>
              <a:t>The Standard has been updated over the years and currently defines four categories of UTP cable: </a:t>
            </a:r>
            <a:r>
              <a:rPr lang="en-SG" sz="1700" b="1"/>
              <a:t>Categories 3, 5, 5e, and 6</a:t>
            </a:r>
            <a:r>
              <a:rPr lang="en-SG" sz="1700"/>
              <a:t>. </a:t>
            </a:r>
          </a:p>
          <a:p>
            <a:r>
              <a:rPr lang="en-SG" sz="1700"/>
              <a:t>Note that Category 5 requirements have been moved to an addendum and are not officially recognized as an approved cable for new installations. </a:t>
            </a:r>
          </a:p>
        </p:txBody>
      </p:sp>
    </p:spTree>
    <p:extLst>
      <p:ext uri="{BB962C8B-B14F-4D97-AF65-F5344CB8AC3E}">
        <p14:creationId xmlns:p14="http://schemas.microsoft.com/office/powerpoint/2010/main" val="91370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BCC90-4322-41D0-BF56-7A7A5D0A93E5}"/>
              </a:ext>
            </a:extLst>
          </p:cNvPr>
          <p:cNvSpPr>
            <a:spLocks noGrp="1"/>
          </p:cNvSpPr>
          <p:nvPr>
            <p:ph type="title"/>
          </p:nvPr>
        </p:nvSpPr>
        <p:spPr>
          <a:xfrm>
            <a:off x="838200" y="459863"/>
            <a:ext cx="10515600" cy="1004594"/>
          </a:xfrm>
        </p:spPr>
        <p:txBody>
          <a:bodyPr>
            <a:normAutofit/>
          </a:bodyPr>
          <a:lstStyle/>
          <a:p>
            <a:pPr algn="ctr"/>
            <a:r>
              <a:rPr lang="en-SG">
                <a:solidFill>
                  <a:srgbClr val="FFFFFF"/>
                </a:solidFill>
              </a:rPr>
              <a:t>Cont…</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37E070C-17B4-494C-B4A5-B22AF3FF7075}"/>
              </a:ext>
            </a:extLst>
          </p:cNvPr>
          <p:cNvGraphicFramePr>
            <a:graphicFrameLocks noGrp="1"/>
          </p:cNvGraphicFramePr>
          <p:nvPr>
            <p:ph idx="1"/>
            <p:extLst>
              <p:ext uri="{D42A27DB-BD31-4B8C-83A1-F6EECF244321}">
                <p14:modId xmlns:p14="http://schemas.microsoft.com/office/powerpoint/2010/main" val="343605126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9096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3F198-CDAF-4129-BB7B-A142C4596E2E}"/>
              </a:ext>
            </a:extLst>
          </p:cNvPr>
          <p:cNvSpPr>
            <a:spLocks noGrp="1"/>
          </p:cNvSpPr>
          <p:nvPr>
            <p:ph type="title"/>
          </p:nvPr>
        </p:nvSpPr>
        <p:spPr>
          <a:xfrm>
            <a:off x="686834" y="1153572"/>
            <a:ext cx="3200400" cy="4461163"/>
          </a:xfrm>
        </p:spPr>
        <p:txBody>
          <a:bodyPr>
            <a:normAutofit/>
          </a:bodyPr>
          <a:lstStyle/>
          <a:p>
            <a:r>
              <a:rPr lang="en-SG">
                <a:solidFill>
                  <a:srgbClr val="FFFFFF"/>
                </a:solidFill>
              </a:rPr>
              <a:t>Cont….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0B818C-B77B-4EF9-8C04-9F75BFA0296E}"/>
              </a:ext>
            </a:extLst>
          </p:cNvPr>
          <p:cNvSpPr>
            <a:spLocks noGrp="1"/>
          </p:cNvSpPr>
          <p:nvPr>
            <p:ph idx="1"/>
          </p:nvPr>
        </p:nvSpPr>
        <p:spPr>
          <a:xfrm>
            <a:off x="4447308" y="591344"/>
            <a:ext cx="6906491" cy="5585619"/>
          </a:xfrm>
        </p:spPr>
        <p:txBody>
          <a:bodyPr anchor="ctr">
            <a:normAutofit/>
          </a:bodyPr>
          <a:lstStyle/>
          <a:p>
            <a:r>
              <a:rPr lang="en-SG" b="1" dirty="0"/>
              <a:t>Category 4 (not defined by ANSI/TIA/EIA-568-B):</a:t>
            </a:r>
          </a:p>
          <a:p>
            <a:pPr lvl="1"/>
            <a:r>
              <a:rPr lang="en-SG" dirty="0"/>
              <a:t> Cable belonging to Category 4 was designed to support frequencies of up to 20MHz, specifically in response to a need for a UTP solution for 16Mbps Token Ring LANs. </a:t>
            </a:r>
          </a:p>
          <a:p>
            <a:pPr lvl="1"/>
            <a:r>
              <a:rPr lang="en-SG" dirty="0"/>
              <a:t>It was quickly replaced in the market when Category 5 was developed, as Category 5 gives five times the bandwidth with only a small increment in price. </a:t>
            </a:r>
          </a:p>
          <a:p>
            <a:pPr lvl="1"/>
            <a:r>
              <a:rPr lang="en-SG" dirty="0"/>
              <a:t>Category 4 was a recognized cable in the 568-A Standard, but it has been dropped from ANSI/TIA/EIA-568-B.</a:t>
            </a:r>
          </a:p>
        </p:txBody>
      </p:sp>
    </p:spTree>
    <p:extLst>
      <p:ext uri="{BB962C8B-B14F-4D97-AF65-F5344CB8AC3E}">
        <p14:creationId xmlns:p14="http://schemas.microsoft.com/office/powerpoint/2010/main" val="369889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ABD54-6AAC-42AE-A4E1-9A22FB059576}"/>
              </a:ext>
            </a:extLst>
          </p:cNvPr>
          <p:cNvSpPr>
            <a:spLocks noGrp="1"/>
          </p:cNvSpPr>
          <p:nvPr>
            <p:ph type="title"/>
          </p:nvPr>
        </p:nvSpPr>
        <p:spPr>
          <a:xfrm>
            <a:off x="686834" y="1153572"/>
            <a:ext cx="3200400" cy="4461163"/>
          </a:xfrm>
        </p:spPr>
        <p:txBody>
          <a:bodyPr>
            <a:normAutofit/>
          </a:bodyPr>
          <a:lstStyle/>
          <a:p>
            <a:r>
              <a:rPr lang="en-SG">
                <a:solidFill>
                  <a:srgbClr val="FFFFFF"/>
                </a:solidFill>
              </a:rPr>
              <a:t>Cont….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A2FFDC-0E4D-4238-A7BD-DC447740D88D}"/>
              </a:ext>
            </a:extLst>
          </p:cNvPr>
          <p:cNvSpPr>
            <a:spLocks noGrp="1"/>
          </p:cNvSpPr>
          <p:nvPr>
            <p:ph idx="1"/>
          </p:nvPr>
        </p:nvSpPr>
        <p:spPr>
          <a:xfrm>
            <a:off x="4447308" y="591344"/>
            <a:ext cx="6906491" cy="5585619"/>
          </a:xfrm>
        </p:spPr>
        <p:txBody>
          <a:bodyPr anchor="ctr">
            <a:normAutofit/>
          </a:bodyPr>
          <a:lstStyle/>
          <a:p>
            <a:r>
              <a:rPr lang="en-SG" b="1" dirty="0"/>
              <a:t>Category 5 (included in ANSI/TIA/EIA-568-B for informative purposes only)</a:t>
            </a:r>
            <a:r>
              <a:rPr lang="en-SG" dirty="0"/>
              <a:t> </a:t>
            </a:r>
          </a:p>
          <a:p>
            <a:pPr lvl="1"/>
            <a:r>
              <a:rPr lang="en-SG" dirty="0"/>
              <a:t>Category 5 was the most common cable installed, until new installations began to use an enhanced version. </a:t>
            </a:r>
          </a:p>
          <a:p>
            <a:pPr lvl="1"/>
            <a:r>
              <a:rPr lang="en-SG" dirty="0"/>
              <a:t>It may still be the cable type most in use because it was the cable of choice during the huge infrastructure boom of the 1990s.</a:t>
            </a:r>
          </a:p>
          <a:p>
            <a:pPr lvl="1"/>
            <a:r>
              <a:rPr lang="en-SG" dirty="0"/>
              <a:t> It was designed to support frequencies of up to 100MHz.</a:t>
            </a:r>
          </a:p>
          <a:p>
            <a:pPr lvl="1"/>
            <a:r>
              <a:rPr lang="en-SG" dirty="0"/>
              <a:t> Applications include 100Base-TX, PMD (FDDI over copper), 155Mbps ATM over UTP, and thanks to sophisticated encoding techniques, 1000Base-T Ethernet.</a:t>
            </a:r>
          </a:p>
        </p:txBody>
      </p:sp>
    </p:spTree>
    <p:extLst>
      <p:ext uri="{BB962C8B-B14F-4D97-AF65-F5344CB8AC3E}">
        <p14:creationId xmlns:p14="http://schemas.microsoft.com/office/powerpoint/2010/main" val="3151041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C5613-7371-4C51-AC18-7230D32F7668}"/>
              </a:ext>
            </a:extLst>
          </p:cNvPr>
          <p:cNvSpPr>
            <a:spLocks noGrp="1"/>
          </p:cNvSpPr>
          <p:nvPr>
            <p:ph type="title"/>
          </p:nvPr>
        </p:nvSpPr>
        <p:spPr>
          <a:xfrm>
            <a:off x="686834" y="1153572"/>
            <a:ext cx="3200400" cy="4461163"/>
          </a:xfrm>
        </p:spPr>
        <p:txBody>
          <a:bodyPr>
            <a:normAutofit/>
          </a:bodyPr>
          <a:lstStyle/>
          <a:p>
            <a:r>
              <a:rPr lang="en-SG">
                <a:solidFill>
                  <a:srgbClr val="FFFFFF"/>
                </a:solidFill>
              </a:rPr>
              <a:t>Cont…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4E8EE75-DAE7-4E49-A1A3-E3D2AE10F32C}"/>
              </a:ext>
            </a:extLst>
          </p:cNvPr>
          <p:cNvSpPr>
            <a:spLocks noGrp="1"/>
          </p:cNvSpPr>
          <p:nvPr>
            <p:ph idx="1"/>
          </p:nvPr>
        </p:nvSpPr>
        <p:spPr>
          <a:xfrm>
            <a:off x="4447308" y="591344"/>
            <a:ext cx="6906491" cy="5585619"/>
          </a:xfrm>
        </p:spPr>
        <p:txBody>
          <a:bodyPr anchor="ctr">
            <a:normAutofit/>
          </a:bodyPr>
          <a:lstStyle/>
          <a:p>
            <a:r>
              <a:rPr lang="en-SG" b="1" dirty="0"/>
              <a:t>Category 5e (recognized cable type in ANSI/TIA/EIA-568-B) </a:t>
            </a:r>
          </a:p>
          <a:p>
            <a:pPr lvl="1"/>
            <a:r>
              <a:rPr lang="en-SG" dirty="0"/>
              <a:t>Category 5e (enhanced Category 5) was introduced with the TIA/EIA-568-A-5 addendum of the cabling Standard. </a:t>
            </a:r>
          </a:p>
          <a:p>
            <a:pPr lvl="1"/>
            <a:r>
              <a:rPr lang="en-SG" dirty="0"/>
              <a:t>Even though it has the same rated bandwidth as Category 5, i.e., 100MHz, additional performance criteria and a tighter transmission test requirement make it more suitable for high-speed applications such as Gigabit Ethernet.</a:t>
            </a:r>
          </a:p>
          <a:p>
            <a:pPr lvl="1"/>
            <a:r>
              <a:rPr lang="en-SG" dirty="0"/>
              <a:t>Applications are the same as those for Category 5 cabling. </a:t>
            </a:r>
          </a:p>
          <a:p>
            <a:pPr lvl="1"/>
            <a:r>
              <a:rPr lang="en-SG" dirty="0"/>
              <a:t>It is now the minimum recognized cable category for data transmission in ANSI/TIA/EIA-568-B. </a:t>
            </a:r>
          </a:p>
        </p:txBody>
      </p:sp>
    </p:spTree>
    <p:extLst>
      <p:ext uri="{BB962C8B-B14F-4D97-AF65-F5344CB8AC3E}">
        <p14:creationId xmlns:p14="http://schemas.microsoft.com/office/powerpoint/2010/main" val="1935732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78B69-072A-4AAD-8A46-7BB6CDD9DEDE}"/>
              </a:ext>
            </a:extLst>
          </p:cNvPr>
          <p:cNvSpPr>
            <a:spLocks noGrp="1"/>
          </p:cNvSpPr>
          <p:nvPr>
            <p:ph type="title"/>
          </p:nvPr>
        </p:nvSpPr>
        <p:spPr>
          <a:xfrm>
            <a:off x="686834" y="1153572"/>
            <a:ext cx="3200400" cy="4461163"/>
          </a:xfrm>
        </p:spPr>
        <p:txBody>
          <a:bodyPr>
            <a:normAutofit/>
          </a:bodyPr>
          <a:lstStyle/>
          <a:p>
            <a:r>
              <a:rPr lang="en-SG">
                <a:solidFill>
                  <a:srgbClr val="FFFFFF"/>
                </a:solidFill>
              </a:rPr>
              <a:t>Cont….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169B55B-3CE1-4C36-85C0-D0D6AFF6A622}"/>
              </a:ext>
            </a:extLst>
          </p:cNvPr>
          <p:cNvSpPr>
            <a:spLocks noGrp="1"/>
          </p:cNvSpPr>
          <p:nvPr>
            <p:ph idx="1"/>
          </p:nvPr>
        </p:nvSpPr>
        <p:spPr>
          <a:xfrm>
            <a:off x="4447308" y="591344"/>
            <a:ext cx="6906491" cy="5585619"/>
          </a:xfrm>
        </p:spPr>
        <p:txBody>
          <a:bodyPr anchor="ctr">
            <a:normAutofit/>
          </a:bodyPr>
          <a:lstStyle/>
          <a:p>
            <a:r>
              <a:rPr lang="en-SG" b="1" dirty="0"/>
              <a:t>Category 6 (recognized cable type in ANSI/TIA/EIA-568-B)</a:t>
            </a:r>
            <a:r>
              <a:rPr lang="en-SG" dirty="0"/>
              <a:t> </a:t>
            </a:r>
          </a:p>
          <a:p>
            <a:pPr lvl="1"/>
            <a:r>
              <a:rPr lang="en-SG" dirty="0"/>
              <a:t>Category 6 cabling was officially recognized with the publication of an addition to ANSI/TIA/EIA-568-B in June 2002. </a:t>
            </a:r>
          </a:p>
          <a:p>
            <a:pPr lvl="1"/>
            <a:r>
              <a:rPr lang="en-SG" dirty="0"/>
              <a:t>In addition to more stringent performance requirements as compared to Category 5e, it extends the usable bandwidth to 200MHz.</a:t>
            </a:r>
          </a:p>
          <a:p>
            <a:pPr lvl="1"/>
            <a:r>
              <a:rPr lang="en-SG" dirty="0"/>
              <a:t> Its intended use is for Gigabit Ethernet and other future high-speed transmission rates. </a:t>
            </a:r>
          </a:p>
          <a:p>
            <a:pPr lvl="1"/>
            <a:r>
              <a:rPr lang="en-SG" dirty="0"/>
              <a:t>Successful application of Category 6 cabling requires closely matched components in all parts of the transmission channel, i.e., patch cords, connectors, and cable. </a:t>
            </a:r>
          </a:p>
        </p:txBody>
      </p:sp>
    </p:spTree>
    <p:extLst>
      <p:ext uri="{BB962C8B-B14F-4D97-AF65-F5344CB8AC3E}">
        <p14:creationId xmlns:p14="http://schemas.microsoft.com/office/powerpoint/2010/main" val="134725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BAAC16-BCC0-4E5D-B874-3142DE421C0E}"/>
              </a:ext>
            </a:extLst>
          </p:cNvPr>
          <p:cNvPicPr>
            <a:picLocks noChangeAspect="1"/>
          </p:cNvPicPr>
          <p:nvPr/>
        </p:nvPicPr>
        <p:blipFill rotWithShape="1">
          <a:blip r:embed="rId2"/>
          <a:srcRect l="5751" r="13890" b="-2"/>
          <a:stretch/>
        </p:blipFill>
        <p:spPr>
          <a:xfrm>
            <a:off x="-1" y="3725"/>
            <a:ext cx="5504917" cy="6850548"/>
          </a:xfrm>
          <a:prstGeom prst="rect">
            <a:avLst/>
          </a:prstGeom>
        </p:spPr>
      </p:pic>
      <p:pic>
        <p:nvPicPr>
          <p:cNvPr id="11" name="Picture 10">
            <a:extLst>
              <a:ext uri="{FF2B5EF4-FFF2-40B4-BE49-F238E27FC236}">
                <a16:creationId xmlns:a16="http://schemas.microsoft.com/office/drawing/2014/main" id="{86BA5DB7-BF33-463C-AE3A-DD318F534B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DAFDADC9-D023-4E65-A5F1-ADE15BFF794F}"/>
              </a:ext>
            </a:extLst>
          </p:cNvPr>
          <p:cNvSpPr>
            <a:spLocks noGrp="1"/>
          </p:cNvSpPr>
          <p:nvPr>
            <p:ph type="title"/>
          </p:nvPr>
        </p:nvSpPr>
        <p:spPr>
          <a:xfrm>
            <a:off x="6094105" y="802955"/>
            <a:ext cx="4977976" cy="1454051"/>
          </a:xfrm>
        </p:spPr>
        <p:txBody>
          <a:bodyPr>
            <a:normAutofit/>
          </a:bodyPr>
          <a:lstStyle/>
          <a:p>
            <a:r>
              <a:rPr lang="en-SG">
                <a:solidFill>
                  <a:srgbClr val="000000"/>
                </a:solidFill>
              </a:rPr>
              <a:t>The Importance of Reliable Cabling</a:t>
            </a:r>
          </a:p>
        </p:txBody>
      </p:sp>
      <p:sp>
        <p:nvSpPr>
          <p:cNvPr id="5" name="Content Placeholder 4">
            <a:extLst>
              <a:ext uri="{FF2B5EF4-FFF2-40B4-BE49-F238E27FC236}">
                <a16:creationId xmlns:a16="http://schemas.microsoft.com/office/drawing/2014/main" id="{855554CE-F610-4ECE-8EE7-B594D365BE69}"/>
              </a:ext>
            </a:extLst>
          </p:cNvPr>
          <p:cNvSpPr>
            <a:spLocks noGrp="1"/>
          </p:cNvSpPr>
          <p:nvPr>
            <p:ph idx="1"/>
          </p:nvPr>
        </p:nvSpPr>
        <p:spPr>
          <a:xfrm>
            <a:off x="6090574" y="2421682"/>
            <a:ext cx="4977578" cy="3639289"/>
          </a:xfrm>
        </p:spPr>
        <p:txBody>
          <a:bodyPr anchor="ctr">
            <a:normAutofit/>
          </a:bodyPr>
          <a:lstStyle/>
          <a:p>
            <a:r>
              <a:rPr lang="en-SG" sz="1600">
                <a:solidFill>
                  <a:srgbClr val="000000"/>
                </a:solidFill>
              </a:rPr>
              <a:t>Data cabling typically accounts for less than 10 percent of the total cost of the network infrastructure. </a:t>
            </a:r>
          </a:p>
          <a:p>
            <a:pPr marL="0" indent="0">
              <a:buNone/>
            </a:pPr>
            <a:r>
              <a:rPr lang="en-SG" sz="1600">
                <a:solidFill>
                  <a:srgbClr val="000000"/>
                </a:solidFill>
              </a:rPr>
              <a:t>● The life span of the typical cabling system is upwards of 16 years. Cabling is likely the second most long-lived asset you have (the first being the shell of the building). </a:t>
            </a:r>
          </a:p>
          <a:p>
            <a:pPr marL="0" indent="0">
              <a:buNone/>
            </a:pPr>
            <a:r>
              <a:rPr lang="en-SG" sz="1600">
                <a:solidFill>
                  <a:srgbClr val="000000"/>
                </a:solidFill>
              </a:rPr>
              <a:t>● Nearly 70 percent of all network-related problems are due to poor cabling techniques and cable-component problems.</a:t>
            </a:r>
          </a:p>
          <a:p>
            <a:r>
              <a:rPr lang="en-SG" sz="1600">
                <a:solidFill>
                  <a:srgbClr val="000000"/>
                </a:solidFill>
              </a:rPr>
              <a:t>If you have installed the proper Category or grade of cable, the majority of cabling problems will usually be related to patch cables, connectors, and termination techniques. The permanent portion of the cable (the part in the wall) will not likely be a problem unless it was damaged during installation.</a:t>
            </a:r>
          </a:p>
        </p:txBody>
      </p:sp>
    </p:spTree>
    <p:extLst>
      <p:ext uri="{BB962C8B-B14F-4D97-AF65-F5344CB8AC3E}">
        <p14:creationId xmlns:p14="http://schemas.microsoft.com/office/powerpoint/2010/main" val="3432394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870F87-3EAA-42EE-BF0C-3805F8F0432D}"/>
              </a:ext>
            </a:extLst>
          </p:cNvPr>
          <p:cNvSpPr>
            <a:spLocks noGrp="1"/>
          </p:cNvSpPr>
          <p:nvPr>
            <p:ph type="title"/>
          </p:nvPr>
        </p:nvSpPr>
        <p:spPr>
          <a:xfrm>
            <a:off x="838200" y="365125"/>
            <a:ext cx="10515600" cy="1325563"/>
          </a:xfrm>
        </p:spPr>
        <p:txBody>
          <a:bodyPr>
            <a:normAutofit/>
          </a:bodyPr>
          <a:lstStyle/>
          <a:p>
            <a:pPr algn="ctr"/>
            <a:r>
              <a:rPr lang="en-SG" dirty="0"/>
              <a:t>Coaxial Cable</a:t>
            </a:r>
            <a:endParaRPr lang="en-SG"/>
          </a:p>
        </p:txBody>
      </p:sp>
      <p:graphicFrame>
        <p:nvGraphicFramePr>
          <p:cNvPr id="5" name="Content Placeholder 2">
            <a:extLst>
              <a:ext uri="{FF2B5EF4-FFF2-40B4-BE49-F238E27FC236}">
                <a16:creationId xmlns:a16="http://schemas.microsoft.com/office/drawing/2014/main" id="{70F697CB-2744-498F-A919-767992B0C0C7}"/>
              </a:ext>
            </a:extLst>
          </p:cNvPr>
          <p:cNvGraphicFramePr>
            <a:graphicFrameLocks noGrp="1"/>
          </p:cNvGraphicFramePr>
          <p:nvPr>
            <p:ph idx="1"/>
            <p:extLst>
              <p:ext uri="{D42A27DB-BD31-4B8C-83A1-F6EECF244321}">
                <p14:modId xmlns:p14="http://schemas.microsoft.com/office/powerpoint/2010/main" val="26652417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7419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215DB-5827-495E-AB0F-01171547B522}"/>
              </a:ext>
            </a:extLst>
          </p:cNvPr>
          <p:cNvSpPr>
            <a:spLocks noGrp="1"/>
          </p:cNvSpPr>
          <p:nvPr>
            <p:ph type="title"/>
          </p:nvPr>
        </p:nvSpPr>
        <p:spPr>
          <a:xfrm>
            <a:off x="686834" y="1153572"/>
            <a:ext cx="3200400" cy="4461163"/>
          </a:xfrm>
        </p:spPr>
        <p:txBody>
          <a:bodyPr>
            <a:normAutofit/>
          </a:bodyPr>
          <a:lstStyle/>
          <a:p>
            <a:r>
              <a:rPr lang="en-SG">
                <a:solidFill>
                  <a:srgbClr val="FFFFFF"/>
                </a:solidFill>
              </a:rPr>
              <a:t>Optical-Fiber Cable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11ECDE0-052D-4D28-9B34-C1F8C0F7AA55}"/>
              </a:ext>
            </a:extLst>
          </p:cNvPr>
          <p:cNvSpPr>
            <a:spLocks noGrp="1"/>
          </p:cNvSpPr>
          <p:nvPr>
            <p:ph idx="1"/>
          </p:nvPr>
        </p:nvSpPr>
        <p:spPr>
          <a:xfrm>
            <a:off x="4447308" y="591344"/>
            <a:ext cx="6906491" cy="5585619"/>
          </a:xfrm>
        </p:spPr>
        <p:txBody>
          <a:bodyPr anchor="ctr">
            <a:normAutofit/>
          </a:bodyPr>
          <a:lstStyle/>
          <a:p>
            <a:r>
              <a:rPr lang="en-SG" dirty="0"/>
              <a:t>As late as 1993, it seemed that in order to move toward the future of desktop computing, businesses would have to install </a:t>
            </a:r>
            <a:r>
              <a:rPr lang="en-SG" dirty="0" err="1"/>
              <a:t>fiber</a:t>
            </a:r>
            <a:r>
              <a:rPr lang="en-SG" dirty="0"/>
              <a:t>-optic cabling directly to the desktop.</a:t>
            </a:r>
          </a:p>
          <a:p>
            <a:r>
              <a:rPr lang="en-SG" dirty="0"/>
              <a:t> Although for most of us </a:t>
            </a:r>
            <a:r>
              <a:rPr lang="en-SG" dirty="0" err="1"/>
              <a:t>fiber</a:t>
            </a:r>
            <a:r>
              <a:rPr lang="en-SG" dirty="0"/>
              <a:t> to the desktop is not yet a practical reality, </a:t>
            </a:r>
            <a:r>
              <a:rPr lang="en-SG" dirty="0" err="1"/>
              <a:t>fiber</a:t>
            </a:r>
            <a:r>
              <a:rPr lang="en-SG" dirty="0"/>
              <a:t>-optic cable is touted as the ultimate answer to all our voice, video, and data transmission needs and continues to make inroads in the LAN market. </a:t>
            </a:r>
          </a:p>
        </p:txBody>
      </p:sp>
    </p:spTree>
    <p:extLst>
      <p:ext uri="{BB962C8B-B14F-4D97-AF65-F5344CB8AC3E}">
        <p14:creationId xmlns:p14="http://schemas.microsoft.com/office/powerpoint/2010/main" val="2161850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B810744-DC22-48B0-A901-707961D57A2B}"/>
              </a:ext>
            </a:extLst>
          </p:cNvPr>
          <p:cNvSpPr>
            <a:spLocks noGrp="1" noChangeArrowheads="1"/>
          </p:cNvSpPr>
          <p:nvPr>
            <p:ph type="title"/>
          </p:nvPr>
        </p:nvSpPr>
        <p:spPr>
          <a:xfrm>
            <a:off x="2209800" y="685800"/>
            <a:ext cx="8229600" cy="1066800"/>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b="1">
                <a:solidFill>
                  <a:srgbClr val="E4005C"/>
                </a:solidFill>
              </a:rPr>
              <a:t>Structured Cabling Infrastructure</a:t>
            </a:r>
            <a:endParaRPr lang="en-GB" altLang="en-US" sz="4000" b="1">
              <a:solidFill>
                <a:srgbClr val="E4005C"/>
              </a:solidFill>
            </a:endParaRPr>
          </a:p>
        </p:txBody>
      </p:sp>
      <p:sp>
        <p:nvSpPr>
          <p:cNvPr id="6147" name="Rectangle 3">
            <a:extLst>
              <a:ext uri="{FF2B5EF4-FFF2-40B4-BE49-F238E27FC236}">
                <a16:creationId xmlns:a16="http://schemas.microsoft.com/office/drawing/2014/main" id="{871FA361-55B8-4A61-A19E-4128687BC2E7}"/>
              </a:ext>
            </a:extLst>
          </p:cNvPr>
          <p:cNvSpPr>
            <a:spLocks noGrp="1" noChangeArrowheads="1"/>
          </p:cNvSpPr>
          <p:nvPr>
            <p:ph type="body" sz="half" idx="1"/>
          </p:nvPr>
        </p:nvSpPr>
        <p:spPr>
          <a:xfrm>
            <a:off x="1981200" y="1600201"/>
            <a:ext cx="4572000" cy="4525963"/>
          </a:xfrm>
        </p:spPr>
        <p:txBody>
          <a:bodyPr/>
          <a:lstStyle/>
          <a:p>
            <a:pPr marL="392113" indent="-293688" defTabSz="414338">
              <a:lnSpc>
                <a:spcPct val="80000"/>
              </a:lnSpc>
              <a:spcBef>
                <a:spcPct val="50000"/>
              </a:spcBef>
              <a:buClr>
                <a:srgbClr val="CC0000"/>
              </a:buClr>
              <a:buBlip>
                <a:blip r:embed="rId3"/>
              </a:buBlip>
            </a:pPr>
            <a:r>
              <a:rPr lang="en-US" altLang="en-US" sz="2400" b="1">
                <a:solidFill>
                  <a:srgbClr val="000066"/>
                </a:solidFill>
              </a:rPr>
              <a:t>Mounted and permanent</a:t>
            </a:r>
          </a:p>
          <a:p>
            <a:pPr marL="392113" indent="-293688" defTabSz="414338">
              <a:lnSpc>
                <a:spcPct val="80000"/>
              </a:lnSpc>
              <a:spcBef>
                <a:spcPct val="50000"/>
              </a:spcBef>
              <a:buClr>
                <a:srgbClr val="CC0000"/>
              </a:buClr>
              <a:buBlip>
                <a:blip r:embed="rId3"/>
              </a:buBlip>
            </a:pPr>
            <a:r>
              <a:rPr lang="en-US" altLang="en-US" sz="2400" b="1">
                <a:solidFill>
                  <a:srgbClr val="000066"/>
                </a:solidFill>
              </a:rPr>
              <a:t>Allows patching</a:t>
            </a:r>
          </a:p>
          <a:p>
            <a:pPr marL="392113" indent="-293688" defTabSz="414338">
              <a:lnSpc>
                <a:spcPct val="80000"/>
              </a:lnSpc>
              <a:spcBef>
                <a:spcPct val="50000"/>
              </a:spcBef>
              <a:buClr>
                <a:srgbClr val="CC0000"/>
              </a:buClr>
              <a:buBlip>
                <a:blip r:embed="rId3"/>
              </a:buBlip>
            </a:pPr>
            <a:r>
              <a:rPr lang="en-US" altLang="en-US" sz="2400" b="1">
                <a:solidFill>
                  <a:srgbClr val="000066"/>
                </a:solidFill>
              </a:rPr>
              <a:t>Comfort that infrastructure is OK</a:t>
            </a:r>
          </a:p>
          <a:p>
            <a:pPr marL="392113" indent="-293688" defTabSz="414338">
              <a:lnSpc>
                <a:spcPct val="80000"/>
              </a:lnSpc>
              <a:spcBef>
                <a:spcPct val="50000"/>
              </a:spcBef>
              <a:buClr>
                <a:srgbClr val="CC0000"/>
              </a:buClr>
              <a:buBlip>
                <a:blip r:embed="rId3"/>
              </a:buBlip>
            </a:pPr>
            <a:r>
              <a:rPr lang="en-US" altLang="en-US" sz="2400" b="1">
                <a:solidFill>
                  <a:srgbClr val="000066"/>
                </a:solidFill>
              </a:rPr>
              <a:t>Components:</a:t>
            </a:r>
          </a:p>
          <a:p>
            <a:pPr marL="782638" lvl="1" indent="-260350" defTabSz="414338">
              <a:lnSpc>
                <a:spcPct val="80000"/>
              </a:lnSpc>
              <a:buClr>
                <a:srgbClr val="CC0000"/>
              </a:buClr>
              <a:buBlip>
                <a:blip r:embed="rId3"/>
              </a:buBlip>
            </a:pPr>
            <a:r>
              <a:rPr lang="en-US" altLang="en-US" sz="2000" b="1">
                <a:solidFill>
                  <a:srgbClr val="000066"/>
                </a:solidFill>
              </a:rPr>
              <a:t>Information Outlet with Face Plate</a:t>
            </a:r>
          </a:p>
          <a:p>
            <a:pPr marL="782638" lvl="1" indent="-260350" defTabSz="414338">
              <a:lnSpc>
                <a:spcPct val="80000"/>
              </a:lnSpc>
              <a:buClr>
                <a:srgbClr val="CC0000"/>
              </a:buClr>
              <a:buBlip>
                <a:blip r:embed="rId3"/>
              </a:buBlip>
            </a:pPr>
            <a:r>
              <a:rPr lang="en-US" altLang="en-US" sz="2000" b="1">
                <a:solidFill>
                  <a:srgbClr val="000066"/>
                </a:solidFill>
              </a:rPr>
              <a:t>Patch Panel</a:t>
            </a:r>
          </a:p>
          <a:p>
            <a:pPr marL="782638" lvl="1" indent="-260350" defTabSz="414338">
              <a:lnSpc>
                <a:spcPct val="80000"/>
              </a:lnSpc>
              <a:buClr>
                <a:srgbClr val="CC0000"/>
              </a:buClr>
              <a:buBlip>
                <a:blip r:embed="rId3"/>
              </a:buBlip>
            </a:pPr>
            <a:r>
              <a:rPr lang="en-US" altLang="en-US" sz="2000" b="1">
                <a:solidFill>
                  <a:srgbClr val="000066"/>
                </a:solidFill>
              </a:rPr>
              <a:t>UTP Cable</a:t>
            </a:r>
          </a:p>
          <a:p>
            <a:pPr marL="782638" lvl="1" indent="-260350" defTabSz="414338">
              <a:lnSpc>
                <a:spcPct val="80000"/>
              </a:lnSpc>
              <a:buClr>
                <a:srgbClr val="CC0000"/>
              </a:buClr>
              <a:buBlip>
                <a:blip r:embed="rId3"/>
              </a:buBlip>
            </a:pPr>
            <a:r>
              <a:rPr lang="en-US" altLang="en-US" sz="2000" b="1">
                <a:solidFill>
                  <a:srgbClr val="000066"/>
                </a:solidFill>
              </a:rPr>
              <a:t>Patch Cord</a:t>
            </a:r>
          </a:p>
          <a:p>
            <a:pPr marL="392113" indent="-293688" defTabSz="414338">
              <a:lnSpc>
                <a:spcPct val="80000"/>
              </a:lnSpc>
              <a:spcBef>
                <a:spcPct val="50000"/>
              </a:spcBef>
              <a:buClr>
                <a:srgbClr val="CC0000"/>
              </a:buClr>
              <a:buBlip>
                <a:blip r:embed="rId3"/>
              </a:buBlip>
            </a:pPr>
            <a:endParaRPr lang="en-US" altLang="en-US" sz="2400" b="1">
              <a:solidFill>
                <a:srgbClr val="000066"/>
              </a:solidFill>
            </a:endParaRPr>
          </a:p>
        </p:txBody>
      </p:sp>
      <p:sp>
        <p:nvSpPr>
          <p:cNvPr id="6148" name="AutoShape 4">
            <a:extLst>
              <a:ext uri="{FF2B5EF4-FFF2-40B4-BE49-F238E27FC236}">
                <a16:creationId xmlns:a16="http://schemas.microsoft.com/office/drawing/2014/main" id="{5848DDF7-4D76-49CE-8704-D2DA428B74BA}"/>
              </a:ext>
            </a:extLst>
          </p:cNvPr>
          <p:cNvSpPr>
            <a:spLocks noChangeArrowheads="1"/>
          </p:cNvSpPr>
          <p:nvPr/>
        </p:nvSpPr>
        <p:spPr bwMode="auto">
          <a:xfrm>
            <a:off x="152400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SG"/>
          </a:p>
        </p:txBody>
      </p:sp>
      <p:sp>
        <p:nvSpPr>
          <p:cNvPr id="6149" name="AutoShape 5">
            <a:extLst>
              <a:ext uri="{FF2B5EF4-FFF2-40B4-BE49-F238E27FC236}">
                <a16:creationId xmlns:a16="http://schemas.microsoft.com/office/drawing/2014/main" id="{5EF6BC1B-3A3A-4A8B-A3FB-D2AAE7744570}"/>
              </a:ext>
            </a:extLst>
          </p:cNvPr>
          <p:cNvSpPr>
            <a:spLocks noChangeArrowheads="1"/>
          </p:cNvSpPr>
          <p:nvPr/>
        </p:nvSpPr>
        <p:spPr bwMode="auto">
          <a:xfrm>
            <a:off x="2035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SG"/>
          </a:p>
        </p:txBody>
      </p:sp>
      <p:sp>
        <p:nvSpPr>
          <p:cNvPr id="6150" name="AutoShape 6">
            <a:extLst>
              <a:ext uri="{FF2B5EF4-FFF2-40B4-BE49-F238E27FC236}">
                <a16:creationId xmlns:a16="http://schemas.microsoft.com/office/drawing/2014/main" id="{307D71B8-C2CE-41F7-896A-495F724E95C5}"/>
              </a:ext>
            </a:extLst>
          </p:cNvPr>
          <p:cNvSpPr>
            <a:spLocks noChangeArrowheads="1"/>
          </p:cNvSpPr>
          <p:nvPr/>
        </p:nvSpPr>
        <p:spPr bwMode="auto">
          <a:xfrm>
            <a:off x="2159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SG"/>
          </a:p>
        </p:txBody>
      </p:sp>
      <p:sp>
        <p:nvSpPr>
          <p:cNvPr id="6151" name="AutoShape 7">
            <a:extLst>
              <a:ext uri="{FF2B5EF4-FFF2-40B4-BE49-F238E27FC236}">
                <a16:creationId xmlns:a16="http://schemas.microsoft.com/office/drawing/2014/main" id="{3FFE36B2-6AE8-41BE-8DC6-5416DC37E7F2}"/>
              </a:ext>
            </a:extLst>
          </p:cNvPr>
          <p:cNvSpPr>
            <a:spLocks noChangeArrowheads="1"/>
          </p:cNvSpPr>
          <p:nvPr/>
        </p:nvSpPr>
        <p:spPr bwMode="auto">
          <a:xfrm>
            <a:off x="2493964" y="1552576"/>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SG"/>
          </a:p>
        </p:txBody>
      </p:sp>
      <p:sp>
        <p:nvSpPr>
          <p:cNvPr id="6152" name="Text Box 8">
            <a:extLst>
              <a:ext uri="{FF2B5EF4-FFF2-40B4-BE49-F238E27FC236}">
                <a16:creationId xmlns:a16="http://schemas.microsoft.com/office/drawing/2014/main" id="{CEE79040-C562-4C8B-BB50-09DFF360B3A9}"/>
              </a:ext>
            </a:extLst>
          </p:cNvPr>
          <p:cNvSpPr txBox="1">
            <a:spLocks noChangeArrowheads="1"/>
          </p:cNvSpPr>
          <p:nvPr/>
        </p:nvSpPr>
        <p:spPr bwMode="auto">
          <a:xfrm>
            <a:off x="1647826" y="104776"/>
            <a:ext cx="5819775"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Cabling</a:t>
            </a:r>
          </a:p>
        </p:txBody>
      </p:sp>
      <p:sp>
        <p:nvSpPr>
          <p:cNvPr id="6153" name="AutoShape 9">
            <a:extLst>
              <a:ext uri="{FF2B5EF4-FFF2-40B4-BE49-F238E27FC236}">
                <a16:creationId xmlns:a16="http://schemas.microsoft.com/office/drawing/2014/main" id="{29B8F5C1-1E6F-4279-B3B0-C64BF7A4063F}"/>
              </a:ext>
            </a:extLst>
          </p:cNvPr>
          <p:cNvSpPr>
            <a:spLocks noChangeArrowheads="1"/>
          </p:cNvSpPr>
          <p:nvPr/>
        </p:nvSpPr>
        <p:spPr bwMode="auto">
          <a:xfrm>
            <a:off x="1524001" y="4989514"/>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SG"/>
          </a:p>
        </p:txBody>
      </p:sp>
      <p:pic>
        <p:nvPicPr>
          <p:cNvPr id="6154" name="Picture 10">
            <a:extLst>
              <a:ext uri="{FF2B5EF4-FFF2-40B4-BE49-F238E27FC236}">
                <a16:creationId xmlns:a16="http://schemas.microsoft.com/office/drawing/2014/main" id="{7FB873DD-EC43-4B82-B43A-7705298B443A}"/>
              </a:ext>
            </a:extLst>
          </p:cNvPr>
          <p:cNvPicPr>
            <a:picLocks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723064" y="1600201"/>
            <a:ext cx="2936875"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C1EAA33-C0CB-440F-8A93-1E9A897CCE90}"/>
              </a:ext>
            </a:extLst>
          </p:cNvPr>
          <p:cNvSpPr>
            <a:spLocks noGrp="1" noChangeArrowheads="1"/>
          </p:cNvSpPr>
          <p:nvPr>
            <p:ph type="title"/>
          </p:nvPr>
        </p:nvSpPr>
        <p:spPr>
          <a:xfrm>
            <a:off x="1981200" y="685800"/>
            <a:ext cx="8229600" cy="1066800"/>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b="1">
                <a:solidFill>
                  <a:srgbClr val="E4005C"/>
                </a:solidFill>
              </a:rPr>
              <a:t>I/O &amp; Faceplates</a:t>
            </a:r>
            <a:endParaRPr lang="en-GB" altLang="en-US" sz="4000" b="1">
              <a:solidFill>
                <a:srgbClr val="E4005C"/>
              </a:solidFill>
            </a:endParaRPr>
          </a:p>
        </p:txBody>
      </p:sp>
      <p:sp>
        <p:nvSpPr>
          <p:cNvPr id="8195" name="Rectangle 3">
            <a:extLst>
              <a:ext uri="{FF2B5EF4-FFF2-40B4-BE49-F238E27FC236}">
                <a16:creationId xmlns:a16="http://schemas.microsoft.com/office/drawing/2014/main" id="{E7E73684-C32F-4673-925B-101FAA253DD9}"/>
              </a:ext>
            </a:extLst>
          </p:cNvPr>
          <p:cNvSpPr>
            <a:spLocks noGrp="1" noChangeArrowheads="1"/>
          </p:cNvSpPr>
          <p:nvPr>
            <p:ph type="body" sz="half" idx="1"/>
          </p:nvPr>
        </p:nvSpPr>
        <p:spPr>
          <a:xfrm>
            <a:off x="1981200" y="1600201"/>
            <a:ext cx="4114800" cy="4525963"/>
          </a:xfrm>
        </p:spPr>
        <p:txBody>
          <a:bodyPr/>
          <a:lstStyle/>
          <a:p>
            <a:pPr marL="392113" indent="-293688" algn="just" defTabSz="414338">
              <a:lnSpc>
                <a:spcPct val="80000"/>
              </a:lnSpc>
              <a:spcBef>
                <a:spcPct val="50000"/>
              </a:spcBef>
              <a:buClr>
                <a:srgbClr val="CC0000"/>
              </a:buClr>
              <a:buBlip>
                <a:blip r:embed="rId3"/>
              </a:buBlip>
            </a:pPr>
            <a:r>
              <a:rPr lang="en-US" altLang="en-US" sz="2400" b="1">
                <a:solidFill>
                  <a:srgbClr val="000066"/>
                </a:solidFill>
              </a:rPr>
              <a:t>Faceplate mounts on or in wall or in raceway</a:t>
            </a:r>
          </a:p>
          <a:p>
            <a:pPr marL="392113" indent="-293688" algn="just" defTabSz="414338">
              <a:lnSpc>
                <a:spcPct val="80000"/>
              </a:lnSpc>
              <a:spcBef>
                <a:spcPct val="50000"/>
              </a:spcBef>
              <a:buClr>
                <a:srgbClr val="CC0000"/>
              </a:buClr>
              <a:buBlip>
                <a:blip r:embed="rId3"/>
              </a:buBlip>
            </a:pPr>
            <a:r>
              <a:rPr lang="en-US" altLang="en-US" sz="2400" b="1">
                <a:solidFill>
                  <a:srgbClr val="000066"/>
                </a:solidFill>
              </a:rPr>
              <a:t>Single or Dual Information Outlet (I/O)</a:t>
            </a:r>
          </a:p>
          <a:p>
            <a:pPr marL="392113" indent="-293688" algn="just" defTabSz="414338">
              <a:lnSpc>
                <a:spcPct val="80000"/>
              </a:lnSpc>
              <a:spcBef>
                <a:spcPct val="50000"/>
              </a:spcBef>
              <a:buClr>
                <a:srgbClr val="CC0000"/>
              </a:buClr>
              <a:buBlip>
                <a:blip r:embed="rId3"/>
              </a:buBlip>
            </a:pPr>
            <a:r>
              <a:rPr lang="en-US" altLang="en-US" sz="2400" b="1">
                <a:solidFill>
                  <a:srgbClr val="000066"/>
                </a:solidFill>
              </a:rPr>
              <a:t>Provide network connectivity to the Hosts through a Patch Cord</a:t>
            </a:r>
          </a:p>
          <a:p>
            <a:pPr marL="392113" indent="-293688" defTabSz="414338">
              <a:lnSpc>
                <a:spcPct val="80000"/>
              </a:lnSpc>
              <a:spcBef>
                <a:spcPct val="50000"/>
              </a:spcBef>
              <a:buClr>
                <a:srgbClr val="CC0000"/>
              </a:buClr>
              <a:buBlip>
                <a:blip r:embed="rId3"/>
              </a:buBlip>
            </a:pPr>
            <a:endParaRPr lang="en-US" altLang="en-US" sz="2400" b="1">
              <a:solidFill>
                <a:srgbClr val="000066"/>
              </a:solidFill>
            </a:endParaRPr>
          </a:p>
        </p:txBody>
      </p:sp>
      <p:sp>
        <p:nvSpPr>
          <p:cNvPr id="8196" name="AutoShape 4">
            <a:extLst>
              <a:ext uri="{FF2B5EF4-FFF2-40B4-BE49-F238E27FC236}">
                <a16:creationId xmlns:a16="http://schemas.microsoft.com/office/drawing/2014/main" id="{332B909A-E8CC-4F8F-8590-E668B3BBAF5C}"/>
              </a:ext>
            </a:extLst>
          </p:cNvPr>
          <p:cNvSpPr>
            <a:spLocks noChangeArrowheads="1"/>
          </p:cNvSpPr>
          <p:nvPr/>
        </p:nvSpPr>
        <p:spPr bwMode="auto">
          <a:xfrm>
            <a:off x="152400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SG"/>
          </a:p>
        </p:txBody>
      </p:sp>
      <p:sp>
        <p:nvSpPr>
          <p:cNvPr id="8197" name="AutoShape 5">
            <a:extLst>
              <a:ext uri="{FF2B5EF4-FFF2-40B4-BE49-F238E27FC236}">
                <a16:creationId xmlns:a16="http://schemas.microsoft.com/office/drawing/2014/main" id="{3A43C6C7-97AB-455D-9A22-351030883C1A}"/>
              </a:ext>
            </a:extLst>
          </p:cNvPr>
          <p:cNvSpPr>
            <a:spLocks noChangeArrowheads="1"/>
          </p:cNvSpPr>
          <p:nvPr/>
        </p:nvSpPr>
        <p:spPr bwMode="auto">
          <a:xfrm>
            <a:off x="2035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SG"/>
          </a:p>
        </p:txBody>
      </p:sp>
      <p:sp>
        <p:nvSpPr>
          <p:cNvPr id="8198" name="AutoShape 6">
            <a:extLst>
              <a:ext uri="{FF2B5EF4-FFF2-40B4-BE49-F238E27FC236}">
                <a16:creationId xmlns:a16="http://schemas.microsoft.com/office/drawing/2014/main" id="{383EF91C-FEE5-43DD-89D9-173A22B14CDF}"/>
              </a:ext>
            </a:extLst>
          </p:cNvPr>
          <p:cNvSpPr>
            <a:spLocks noChangeArrowheads="1"/>
          </p:cNvSpPr>
          <p:nvPr/>
        </p:nvSpPr>
        <p:spPr bwMode="auto">
          <a:xfrm>
            <a:off x="2159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SG"/>
          </a:p>
        </p:txBody>
      </p:sp>
      <p:sp>
        <p:nvSpPr>
          <p:cNvPr id="8199" name="AutoShape 7">
            <a:extLst>
              <a:ext uri="{FF2B5EF4-FFF2-40B4-BE49-F238E27FC236}">
                <a16:creationId xmlns:a16="http://schemas.microsoft.com/office/drawing/2014/main" id="{46BF7EDF-F52F-42F7-9DDA-70176327B982}"/>
              </a:ext>
            </a:extLst>
          </p:cNvPr>
          <p:cNvSpPr>
            <a:spLocks noChangeArrowheads="1"/>
          </p:cNvSpPr>
          <p:nvPr/>
        </p:nvSpPr>
        <p:spPr bwMode="auto">
          <a:xfrm>
            <a:off x="2493964" y="1552576"/>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SG"/>
          </a:p>
        </p:txBody>
      </p:sp>
      <p:sp>
        <p:nvSpPr>
          <p:cNvPr id="8200" name="Text Box 8">
            <a:extLst>
              <a:ext uri="{FF2B5EF4-FFF2-40B4-BE49-F238E27FC236}">
                <a16:creationId xmlns:a16="http://schemas.microsoft.com/office/drawing/2014/main" id="{C628D781-8849-4FCA-85D6-90079AB5969A}"/>
              </a:ext>
            </a:extLst>
          </p:cNvPr>
          <p:cNvSpPr txBox="1">
            <a:spLocks noChangeArrowheads="1"/>
          </p:cNvSpPr>
          <p:nvPr/>
        </p:nvSpPr>
        <p:spPr bwMode="auto">
          <a:xfrm>
            <a:off x="1647826" y="104776"/>
            <a:ext cx="5819775"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Cabling</a:t>
            </a:r>
          </a:p>
        </p:txBody>
      </p:sp>
      <p:sp>
        <p:nvSpPr>
          <p:cNvPr id="8201" name="AutoShape 9">
            <a:extLst>
              <a:ext uri="{FF2B5EF4-FFF2-40B4-BE49-F238E27FC236}">
                <a16:creationId xmlns:a16="http://schemas.microsoft.com/office/drawing/2014/main" id="{F62FC74C-DD46-4630-A878-0EF0CC499BE3}"/>
              </a:ext>
            </a:extLst>
          </p:cNvPr>
          <p:cNvSpPr>
            <a:spLocks noChangeArrowheads="1"/>
          </p:cNvSpPr>
          <p:nvPr/>
        </p:nvSpPr>
        <p:spPr bwMode="auto">
          <a:xfrm>
            <a:off x="1524001" y="4989514"/>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SG"/>
          </a:p>
        </p:txBody>
      </p:sp>
      <p:pic>
        <p:nvPicPr>
          <p:cNvPr id="8202" name="Picture 10">
            <a:extLst>
              <a:ext uri="{FF2B5EF4-FFF2-40B4-BE49-F238E27FC236}">
                <a16:creationId xmlns:a16="http://schemas.microsoft.com/office/drawing/2014/main" id="{6A68F529-FABF-4E9B-88E1-D90ED028F3B5}"/>
              </a:ext>
            </a:extLst>
          </p:cNvPr>
          <p:cNvPicPr>
            <a:picLocks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240464" y="1600201"/>
            <a:ext cx="3902075"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8BD4007-91A4-423F-AD86-F6B93FADC58B}"/>
              </a:ext>
            </a:extLst>
          </p:cNvPr>
          <p:cNvSpPr>
            <a:spLocks noGrp="1" noChangeArrowheads="1"/>
          </p:cNvSpPr>
          <p:nvPr>
            <p:ph type="title"/>
          </p:nvPr>
        </p:nvSpPr>
        <p:spPr>
          <a:xfrm>
            <a:off x="1981200" y="6858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b="1">
                <a:solidFill>
                  <a:srgbClr val="E4005C"/>
                </a:solidFill>
              </a:rPr>
              <a:t>Patch Panel</a:t>
            </a:r>
            <a:endParaRPr lang="en-GB" altLang="en-US" sz="4000" b="1">
              <a:solidFill>
                <a:srgbClr val="E4005C"/>
              </a:solidFill>
            </a:endParaRPr>
          </a:p>
        </p:txBody>
      </p:sp>
      <p:sp>
        <p:nvSpPr>
          <p:cNvPr id="10243" name="Rectangle 3">
            <a:extLst>
              <a:ext uri="{FF2B5EF4-FFF2-40B4-BE49-F238E27FC236}">
                <a16:creationId xmlns:a16="http://schemas.microsoft.com/office/drawing/2014/main" id="{EA991161-7048-4BCB-BB0E-297A35DDF877}"/>
              </a:ext>
            </a:extLst>
          </p:cNvPr>
          <p:cNvSpPr>
            <a:spLocks noGrp="1" noChangeArrowheads="1"/>
          </p:cNvSpPr>
          <p:nvPr>
            <p:ph type="body" sz="half" idx="1"/>
          </p:nvPr>
        </p:nvSpPr>
        <p:spPr/>
        <p:txBody>
          <a:bodyPr/>
          <a:lstStyle/>
          <a:p>
            <a:pPr marL="392113" indent="-293688" algn="just" defTabSz="414338">
              <a:lnSpc>
                <a:spcPct val="80000"/>
              </a:lnSpc>
              <a:spcBef>
                <a:spcPct val="50000"/>
              </a:spcBef>
              <a:buClr>
                <a:srgbClr val="CC0000"/>
              </a:buClr>
              <a:buBlip>
                <a:blip r:embed="rId3"/>
              </a:buBlip>
            </a:pPr>
            <a:r>
              <a:rPr lang="en-US" altLang="en-US" sz="2400" b="1">
                <a:solidFill>
                  <a:srgbClr val="000066"/>
                </a:solidFill>
              </a:rPr>
              <a:t>Termination punchdown in back</a:t>
            </a:r>
          </a:p>
          <a:p>
            <a:pPr marL="392113" indent="-293688" algn="just" defTabSz="414338">
              <a:lnSpc>
                <a:spcPct val="80000"/>
              </a:lnSpc>
              <a:spcBef>
                <a:spcPct val="50000"/>
              </a:spcBef>
              <a:buClr>
                <a:srgbClr val="CC0000"/>
              </a:buClr>
              <a:buBlip>
                <a:blip r:embed="rId3"/>
              </a:buBlip>
            </a:pPr>
            <a:r>
              <a:rPr lang="en-US" altLang="en-US" sz="2400" b="1">
                <a:solidFill>
                  <a:srgbClr val="000066"/>
                </a:solidFill>
              </a:rPr>
              <a:t>Patch cord plugin in front</a:t>
            </a:r>
          </a:p>
          <a:p>
            <a:pPr marL="392113" indent="-293688" defTabSz="414338">
              <a:lnSpc>
                <a:spcPct val="80000"/>
              </a:lnSpc>
              <a:spcBef>
                <a:spcPct val="50000"/>
              </a:spcBef>
              <a:buClr>
                <a:srgbClr val="CC0000"/>
              </a:buClr>
              <a:buBlip>
                <a:blip r:embed="rId3"/>
              </a:buBlip>
            </a:pPr>
            <a:endParaRPr lang="en-US" altLang="en-US" sz="2400" b="1">
              <a:solidFill>
                <a:srgbClr val="000066"/>
              </a:solidFill>
            </a:endParaRPr>
          </a:p>
        </p:txBody>
      </p:sp>
      <p:pic>
        <p:nvPicPr>
          <p:cNvPr id="10250" name="Picture 10">
            <a:extLst>
              <a:ext uri="{FF2B5EF4-FFF2-40B4-BE49-F238E27FC236}">
                <a16:creationId xmlns:a16="http://schemas.microsoft.com/office/drawing/2014/main" id="{1E850FF2-D8D0-47C7-8783-BF712C7373E4}"/>
              </a:ext>
            </a:extLst>
          </p:cNvPr>
          <p:cNvPicPr>
            <a:picLocks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2057401" y="3733800"/>
            <a:ext cx="989013" cy="289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4" name="AutoShape 4">
            <a:extLst>
              <a:ext uri="{FF2B5EF4-FFF2-40B4-BE49-F238E27FC236}">
                <a16:creationId xmlns:a16="http://schemas.microsoft.com/office/drawing/2014/main" id="{A58BE546-D892-4F5B-ABBF-6F4294293963}"/>
              </a:ext>
            </a:extLst>
          </p:cNvPr>
          <p:cNvSpPr>
            <a:spLocks noChangeArrowheads="1"/>
          </p:cNvSpPr>
          <p:nvPr/>
        </p:nvSpPr>
        <p:spPr bwMode="auto">
          <a:xfrm>
            <a:off x="152400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SG"/>
          </a:p>
        </p:txBody>
      </p:sp>
      <p:sp>
        <p:nvSpPr>
          <p:cNvPr id="10245" name="AutoShape 5">
            <a:extLst>
              <a:ext uri="{FF2B5EF4-FFF2-40B4-BE49-F238E27FC236}">
                <a16:creationId xmlns:a16="http://schemas.microsoft.com/office/drawing/2014/main" id="{09D0CEAD-44AB-47AF-8427-BE50DE61CC74}"/>
              </a:ext>
            </a:extLst>
          </p:cNvPr>
          <p:cNvSpPr>
            <a:spLocks noChangeArrowheads="1"/>
          </p:cNvSpPr>
          <p:nvPr/>
        </p:nvSpPr>
        <p:spPr bwMode="auto">
          <a:xfrm>
            <a:off x="2035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SG"/>
          </a:p>
        </p:txBody>
      </p:sp>
      <p:sp>
        <p:nvSpPr>
          <p:cNvPr id="10246" name="AutoShape 6">
            <a:extLst>
              <a:ext uri="{FF2B5EF4-FFF2-40B4-BE49-F238E27FC236}">
                <a16:creationId xmlns:a16="http://schemas.microsoft.com/office/drawing/2014/main" id="{14E213A4-9BA6-4D4A-9707-B3903A05FABC}"/>
              </a:ext>
            </a:extLst>
          </p:cNvPr>
          <p:cNvSpPr>
            <a:spLocks noChangeArrowheads="1"/>
          </p:cNvSpPr>
          <p:nvPr/>
        </p:nvSpPr>
        <p:spPr bwMode="auto">
          <a:xfrm>
            <a:off x="2159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SG"/>
          </a:p>
        </p:txBody>
      </p:sp>
      <p:sp>
        <p:nvSpPr>
          <p:cNvPr id="10247" name="AutoShape 7">
            <a:extLst>
              <a:ext uri="{FF2B5EF4-FFF2-40B4-BE49-F238E27FC236}">
                <a16:creationId xmlns:a16="http://schemas.microsoft.com/office/drawing/2014/main" id="{7AFEC708-119F-4AA0-88E0-98F78DCAAD1A}"/>
              </a:ext>
            </a:extLst>
          </p:cNvPr>
          <p:cNvSpPr>
            <a:spLocks noChangeArrowheads="1"/>
          </p:cNvSpPr>
          <p:nvPr/>
        </p:nvSpPr>
        <p:spPr bwMode="auto">
          <a:xfrm>
            <a:off x="2493964" y="1552576"/>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SG"/>
          </a:p>
        </p:txBody>
      </p:sp>
      <p:sp>
        <p:nvSpPr>
          <p:cNvPr id="10248" name="Text Box 8">
            <a:extLst>
              <a:ext uri="{FF2B5EF4-FFF2-40B4-BE49-F238E27FC236}">
                <a16:creationId xmlns:a16="http://schemas.microsoft.com/office/drawing/2014/main" id="{095AF014-131A-4560-9BC6-737EA40F5643}"/>
              </a:ext>
            </a:extLst>
          </p:cNvPr>
          <p:cNvSpPr txBox="1">
            <a:spLocks noChangeArrowheads="1"/>
          </p:cNvSpPr>
          <p:nvPr/>
        </p:nvSpPr>
        <p:spPr bwMode="auto">
          <a:xfrm>
            <a:off x="1647826" y="104776"/>
            <a:ext cx="5819775"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Cabling</a:t>
            </a:r>
          </a:p>
        </p:txBody>
      </p:sp>
      <p:sp>
        <p:nvSpPr>
          <p:cNvPr id="10249" name="AutoShape 9">
            <a:extLst>
              <a:ext uri="{FF2B5EF4-FFF2-40B4-BE49-F238E27FC236}">
                <a16:creationId xmlns:a16="http://schemas.microsoft.com/office/drawing/2014/main" id="{252726F4-AD18-4578-AB51-4AA9DE09462E}"/>
              </a:ext>
            </a:extLst>
          </p:cNvPr>
          <p:cNvSpPr>
            <a:spLocks noChangeArrowheads="1"/>
          </p:cNvSpPr>
          <p:nvPr/>
        </p:nvSpPr>
        <p:spPr bwMode="auto">
          <a:xfrm>
            <a:off x="1524001" y="4989514"/>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SG"/>
          </a:p>
        </p:txBody>
      </p:sp>
      <p:pic>
        <p:nvPicPr>
          <p:cNvPr id="10251" name="Picture 11">
            <a:extLst>
              <a:ext uri="{FF2B5EF4-FFF2-40B4-BE49-F238E27FC236}">
                <a16:creationId xmlns:a16="http://schemas.microsoft.com/office/drawing/2014/main" id="{A9497FDD-3201-4998-BC4E-F9B6D25B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1" y="4419600"/>
            <a:ext cx="33559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3" name="Picture 13">
            <a:extLst>
              <a:ext uri="{FF2B5EF4-FFF2-40B4-BE49-F238E27FC236}">
                <a16:creationId xmlns:a16="http://schemas.microsoft.com/office/drawing/2014/main" id="{89AA939C-28C1-4934-BE5B-63D3F2DAB92F}"/>
              </a:ext>
            </a:extLst>
          </p:cNvPr>
          <p:cNvPicPr>
            <a:picLocks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6629401" y="2457450"/>
            <a:ext cx="3935413" cy="2952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0AC89E94-432A-4EC8-AA65-F4BA50503EC3}"/>
              </a:ext>
            </a:extLst>
          </p:cNvPr>
          <p:cNvSpPr>
            <a:spLocks noGrp="1" noChangeArrowheads="1"/>
          </p:cNvSpPr>
          <p:nvPr>
            <p:ph type="title"/>
          </p:nvPr>
        </p:nvSpPr>
        <p:spPr>
          <a:xfrm>
            <a:off x="1981200" y="609600"/>
            <a:ext cx="8229600" cy="1066800"/>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b="1">
                <a:solidFill>
                  <a:srgbClr val="E4005C"/>
                </a:solidFill>
              </a:rPr>
              <a:t>Patch Cord &amp; UTP Connectors</a:t>
            </a:r>
            <a:endParaRPr lang="en-GB" altLang="en-US" sz="4000" b="1">
              <a:solidFill>
                <a:srgbClr val="E4005C"/>
              </a:solidFill>
            </a:endParaRPr>
          </a:p>
        </p:txBody>
      </p:sp>
      <p:pic>
        <p:nvPicPr>
          <p:cNvPr id="12291" name="Picture 3">
            <a:extLst>
              <a:ext uri="{FF2B5EF4-FFF2-40B4-BE49-F238E27FC236}">
                <a16:creationId xmlns:a16="http://schemas.microsoft.com/office/drawing/2014/main" id="{C7DDF40D-3C24-47C7-8569-028E9C407595}"/>
              </a:ext>
            </a:extLst>
          </p:cNvPr>
          <p:cNvPicPr>
            <a:picLocks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981200" y="2386013"/>
            <a:ext cx="5715000" cy="2284412"/>
          </a:xfrm>
          <a:noFill/>
          <a:ln/>
        </p:spPr>
      </p:pic>
      <p:sp>
        <p:nvSpPr>
          <p:cNvPr id="12292" name="AutoShape 4">
            <a:extLst>
              <a:ext uri="{FF2B5EF4-FFF2-40B4-BE49-F238E27FC236}">
                <a16:creationId xmlns:a16="http://schemas.microsoft.com/office/drawing/2014/main" id="{8B1179FB-FDA0-4E3E-BCF7-50AA130578AD}"/>
              </a:ext>
            </a:extLst>
          </p:cNvPr>
          <p:cNvSpPr>
            <a:spLocks noChangeArrowheads="1"/>
          </p:cNvSpPr>
          <p:nvPr/>
        </p:nvSpPr>
        <p:spPr bwMode="auto">
          <a:xfrm>
            <a:off x="152400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SG"/>
          </a:p>
        </p:txBody>
      </p:sp>
      <p:sp>
        <p:nvSpPr>
          <p:cNvPr id="12293" name="AutoShape 5">
            <a:extLst>
              <a:ext uri="{FF2B5EF4-FFF2-40B4-BE49-F238E27FC236}">
                <a16:creationId xmlns:a16="http://schemas.microsoft.com/office/drawing/2014/main" id="{F5603E52-7D3D-4680-B623-C1DBD4F4B2FA}"/>
              </a:ext>
            </a:extLst>
          </p:cNvPr>
          <p:cNvSpPr>
            <a:spLocks noChangeArrowheads="1"/>
          </p:cNvSpPr>
          <p:nvPr/>
        </p:nvSpPr>
        <p:spPr bwMode="auto">
          <a:xfrm>
            <a:off x="2035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SG"/>
          </a:p>
        </p:txBody>
      </p:sp>
      <p:sp>
        <p:nvSpPr>
          <p:cNvPr id="12294" name="AutoShape 6">
            <a:extLst>
              <a:ext uri="{FF2B5EF4-FFF2-40B4-BE49-F238E27FC236}">
                <a16:creationId xmlns:a16="http://schemas.microsoft.com/office/drawing/2014/main" id="{08B4436C-E0A4-48B6-B49D-0DA92200D042}"/>
              </a:ext>
            </a:extLst>
          </p:cNvPr>
          <p:cNvSpPr>
            <a:spLocks noChangeArrowheads="1"/>
          </p:cNvSpPr>
          <p:nvPr/>
        </p:nvSpPr>
        <p:spPr bwMode="auto">
          <a:xfrm>
            <a:off x="2159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SG"/>
          </a:p>
        </p:txBody>
      </p:sp>
      <p:sp>
        <p:nvSpPr>
          <p:cNvPr id="12295" name="AutoShape 7">
            <a:extLst>
              <a:ext uri="{FF2B5EF4-FFF2-40B4-BE49-F238E27FC236}">
                <a16:creationId xmlns:a16="http://schemas.microsoft.com/office/drawing/2014/main" id="{8EE03C03-C6A4-4D07-B87E-B9FCF088F464}"/>
              </a:ext>
            </a:extLst>
          </p:cNvPr>
          <p:cNvSpPr>
            <a:spLocks noChangeArrowheads="1"/>
          </p:cNvSpPr>
          <p:nvPr/>
        </p:nvSpPr>
        <p:spPr bwMode="auto">
          <a:xfrm>
            <a:off x="2493964" y="1552576"/>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SG"/>
          </a:p>
        </p:txBody>
      </p:sp>
      <p:sp>
        <p:nvSpPr>
          <p:cNvPr id="12296" name="Text Box 8">
            <a:extLst>
              <a:ext uri="{FF2B5EF4-FFF2-40B4-BE49-F238E27FC236}">
                <a16:creationId xmlns:a16="http://schemas.microsoft.com/office/drawing/2014/main" id="{CF507F16-BE23-49C8-B1D1-627CDCDDD72F}"/>
              </a:ext>
            </a:extLst>
          </p:cNvPr>
          <p:cNvSpPr txBox="1">
            <a:spLocks noChangeArrowheads="1"/>
          </p:cNvSpPr>
          <p:nvPr/>
        </p:nvSpPr>
        <p:spPr bwMode="auto">
          <a:xfrm>
            <a:off x="1647826" y="104776"/>
            <a:ext cx="5819775"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Cabling</a:t>
            </a:r>
          </a:p>
        </p:txBody>
      </p:sp>
      <p:sp>
        <p:nvSpPr>
          <p:cNvPr id="12297" name="AutoShape 9">
            <a:extLst>
              <a:ext uri="{FF2B5EF4-FFF2-40B4-BE49-F238E27FC236}">
                <a16:creationId xmlns:a16="http://schemas.microsoft.com/office/drawing/2014/main" id="{B700E65C-6353-413F-912D-F95A024DA892}"/>
              </a:ext>
            </a:extLst>
          </p:cNvPr>
          <p:cNvSpPr>
            <a:spLocks noChangeArrowheads="1"/>
          </p:cNvSpPr>
          <p:nvPr/>
        </p:nvSpPr>
        <p:spPr bwMode="auto">
          <a:xfrm>
            <a:off x="1524001" y="4989514"/>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SG"/>
          </a:p>
        </p:txBody>
      </p:sp>
      <p:pic>
        <p:nvPicPr>
          <p:cNvPr id="12298" name="Picture 10">
            <a:hlinkClick r:id="rId4"/>
            <a:extLst>
              <a:ext uri="{FF2B5EF4-FFF2-40B4-BE49-F238E27FC236}">
                <a16:creationId xmlns:a16="http://schemas.microsoft.com/office/drawing/2014/main" id="{3056CD92-14F1-4FD5-BF6E-2E3410E15DF7}"/>
              </a:ext>
            </a:extLst>
          </p:cNvPr>
          <p:cNvPicPr>
            <a:picLocks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7705725" y="2286000"/>
            <a:ext cx="2787650" cy="28956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58595C3-70ED-49BF-82C7-7D00CFC34B75}"/>
              </a:ext>
            </a:extLst>
          </p:cNvPr>
          <p:cNvSpPr>
            <a:spLocks noGrp="1" noChangeArrowheads="1"/>
          </p:cNvSpPr>
          <p:nvPr>
            <p:ph type="title"/>
          </p:nvPr>
        </p:nvSpPr>
        <p:spPr>
          <a:xfrm>
            <a:off x="1981200" y="685800"/>
            <a:ext cx="8229600" cy="1066800"/>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b="1">
                <a:solidFill>
                  <a:srgbClr val="E4005C"/>
                </a:solidFill>
              </a:rPr>
              <a:t>Color Codes</a:t>
            </a:r>
            <a:endParaRPr lang="en-GB" altLang="en-US" sz="4000" b="1">
              <a:solidFill>
                <a:srgbClr val="E4005C"/>
              </a:solidFill>
            </a:endParaRPr>
          </a:p>
        </p:txBody>
      </p:sp>
      <p:sp>
        <p:nvSpPr>
          <p:cNvPr id="14339" name="Rectangle 3">
            <a:extLst>
              <a:ext uri="{FF2B5EF4-FFF2-40B4-BE49-F238E27FC236}">
                <a16:creationId xmlns:a16="http://schemas.microsoft.com/office/drawing/2014/main" id="{ACCABC3C-28A6-453D-B883-52300FACB415}"/>
              </a:ext>
            </a:extLst>
          </p:cNvPr>
          <p:cNvSpPr>
            <a:spLocks noGrp="1" noChangeArrowheads="1"/>
          </p:cNvSpPr>
          <p:nvPr>
            <p:ph type="body" sz="half" idx="1"/>
          </p:nvPr>
        </p:nvSpPr>
        <p:spPr>
          <a:xfrm>
            <a:off x="1981200" y="1600201"/>
            <a:ext cx="8229600" cy="4525963"/>
          </a:xfrm>
        </p:spPr>
        <p:txBody>
          <a:bodyPr/>
          <a:lstStyle/>
          <a:p>
            <a:pPr marL="392113" indent="-293688" algn="just" defTabSz="414338">
              <a:lnSpc>
                <a:spcPct val="80000"/>
              </a:lnSpc>
              <a:buClr>
                <a:srgbClr val="CC0000"/>
              </a:buClr>
              <a:buBlip>
                <a:blip r:embed="rId3"/>
              </a:buBlip>
            </a:pPr>
            <a:r>
              <a:rPr lang="en-US" altLang="en-US" sz="2400" b="1">
                <a:solidFill>
                  <a:srgbClr val="000066"/>
                </a:solidFill>
              </a:rPr>
              <a:t>Data Tx: 1 &amp; 2 </a:t>
            </a:r>
          </a:p>
          <a:p>
            <a:pPr marL="392113" indent="-293688" algn="just" defTabSz="414338">
              <a:lnSpc>
                <a:spcPct val="80000"/>
              </a:lnSpc>
              <a:buClr>
                <a:srgbClr val="CC0000"/>
              </a:buClr>
              <a:buBlip>
                <a:blip r:embed="rId3"/>
              </a:buBlip>
            </a:pPr>
            <a:r>
              <a:rPr lang="en-US" altLang="en-US" sz="2400" b="1">
                <a:solidFill>
                  <a:srgbClr val="000066"/>
                </a:solidFill>
              </a:rPr>
              <a:t>Data Rx: 3 &amp; 6</a:t>
            </a:r>
          </a:p>
          <a:p>
            <a:pPr marL="392113" indent="-293688" algn="just" defTabSz="414338">
              <a:lnSpc>
                <a:spcPct val="80000"/>
              </a:lnSpc>
              <a:buClr>
                <a:srgbClr val="CC0000"/>
              </a:buClr>
              <a:buBlip>
                <a:blip r:embed="rId3"/>
              </a:buBlip>
            </a:pPr>
            <a:r>
              <a:rPr lang="en-US" altLang="en-US" sz="2400" b="1">
                <a:solidFill>
                  <a:srgbClr val="000066"/>
                </a:solidFill>
              </a:rPr>
              <a:t>Crossover</a:t>
            </a:r>
          </a:p>
          <a:p>
            <a:pPr marL="782638" lvl="1" indent="-260350" algn="just" defTabSz="414338">
              <a:lnSpc>
                <a:spcPct val="80000"/>
              </a:lnSpc>
              <a:buClr>
                <a:srgbClr val="CC0000"/>
              </a:buClr>
              <a:buBlip>
                <a:blip r:embed="rId3"/>
              </a:buBlip>
            </a:pPr>
            <a:r>
              <a:rPr lang="en-US" altLang="en-US">
                <a:solidFill>
                  <a:srgbClr val="000066"/>
                </a:solidFill>
              </a:rPr>
              <a:t>1 </a:t>
            </a:r>
            <a:r>
              <a:rPr lang="en-US" altLang="en-US">
                <a:solidFill>
                  <a:srgbClr val="000066"/>
                </a:solidFill>
                <a:sym typeface="Wingdings" panose="05000000000000000000" pitchFamily="2" charset="2"/>
              </a:rPr>
              <a:t> </a:t>
            </a:r>
            <a:r>
              <a:rPr lang="en-US" altLang="en-US">
                <a:solidFill>
                  <a:srgbClr val="000066"/>
                </a:solidFill>
              </a:rPr>
              <a:t>3</a:t>
            </a:r>
          </a:p>
          <a:p>
            <a:pPr marL="782638" lvl="1" indent="-260350" algn="just" defTabSz="414338">
              <a:lnSpc>
                <a:spcPct val="80000"/>
              </a:lnSpc>
              <a:buClr>
                <a:srgbClr val="CC0000"/>
              </a:buClr>
              <a:buBlip>
                <a:blip r:embed="rId3"/>
              </a:buBlip>
            </a:pPr>
            <a:r>
              <a:rPr lang="en-US" altLang="en-US">
                <a:solidFill>
                  <a:srgbClr val="000066"/>
                </a:solidFill>
              </a:rPr>
              <a:t>2 </a:t>
            </a:r>
            <a:r>
              <a:rPr lang="en-US" altLang="en-US">
                <a:solidFill>
                  <a:srgbClr val="000066"/>
                </a:solidFill>
                <a:sym typeface="Wingdings" panose="05000000000000000000" pitchFamily="2" charset="2"/>
              </a:rPr>
              <a:t></a:t>
            </a:r>
            <a:r>
              <a:rPr lang="en-US" altLang="en-US">
                <a:solidFill>
                  <a:srgbClr val="000066"/>
                </a:solidFill>
              </a:rPr>
              <a:t> 6</a:t>
            </a:r>
          </a:p>
          <a:p>
            <a:pPr marL="392113" indent="-293688" defTabSz="414338">
              <a:buBlip>
                <a:blip r:embed="rId3"/>
              </a:buBlip>
            </a:pPr>
            <a:r>
              <a:rPr lang="en-US" altLang="en-US" sz="2400" b="1">
                <a:solidFill>
                  <a:srgbClr val="000066"/>
                </a:solidFill>
              </a:rPr>
              <a:t>PoE +VDC: 4 &amp; 5 </a:t>
            </a:r>
          </a:p>
          <a:p>
            <a:pPr marL="392113" indent="-293688" defTabSz="414338">
              <a:buBlip>
                <a:blip r:embed="rId3"/>
              </a:buBlip>
            </a:pPr>
            <a:r>
              <a:rPr lang="en-US" altLang="en-US" sz="2400" b="1">
                <a:solidFill>
                  <a:srgbClr val="000066"/>
                </a:solidFill>
              </a:rPr>
              <a:t>PoE  -VDC: 7 &amp; 8</a:t>
            </a:r>
            <a:r>
              <a:rPr lang="en-US" altLang="en-US" sz="2400">
                <a:solidFill>
                  <a:srgbClr val="000066"/>
                </a:solidFill>
              </a:rPr>
              <a:t> </a:t>
            </a:r>
          </a:p>
        </p:txBody>
      </p:sp>
      <p:sp>
        <p:nvSpPr>
          <p:cNvPr id="14340" name="AutoShape 4">
            <a:extLst>
              <a:ext uri="{FF2B5EF4-FFF2-40B4-BE49-F238E27FC236}">
                <a16:creationId xmlns:a16="http://schemas.microsoft.com/office/drawing/2014/main" id="{A6E07F64-68E5-4785-9C70-420E866B06EF}"/>
              </a:ext>
            </a:extLst>
          </p:cNvPr>
          <p:cNvSpPr>
            <a:spLocks noChangeArrowheads="1"/>
          </p:cNvSpPr>
          <p:nvPr/>
        </p:nvSpPr>
        <p:spPr bwMode="auto">
          <a:xfrm>
            <a:off x="152400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SG"/>
          </a:p>
        </p:txBody>
      </p:sp>
      <p:sp>
        <p:nvSpPr>
          <p:cNvPr id="14341" name="AutoShape 5">
            <a:extLst>
              <a:ext uri="{FF2B5EF4-FFF2-40B4-BE49-F238E27FC236}">
                <a16:creationId xmlns:a16="http://schemas.microsoft.com/office/drawing/2014/main" id="{54034BE2-E371-4504-A818-32FC4764013F}"/>
              </a:ext>
            </a:extLst>
          </p:cNvPr>
          <p:cNvSpPr>
            <a:spLocks noChangeArrowheads="1"/>
          </p:cNvSpPr>
          <p:nvPr/>
        </p:nvSpPr>
        <p:spPr bwMode="auto">
          <a:xfrm>
            <a:off x="2035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SG"/>
          </a:p>
        </p:txBody>
      </p:sp>
      <p:sp>
        <p:nvSpPr>
          <p:cNvPr id="14342" name="AutoShape 6">
            <a:extLst>
              <a:ext uri="{FF2B5EF4-FFF2-40B4-BE49-F238E27FC236}">
                <a16:creationId xmlns:a16="http://schemas.microsoft.com/office/drawing/2014/main" id="{5EDAEBB6-C7C2-459C-B15F-50DC2272108B}"/>
              </a:ext>
            </a:extLst>
          </p:cNvPr>
          <p:cNvSpPr>
            <a:spLocks noChangeArrowheads="1"/>
          </p:cNvSpPr>
          <p:nvPr/>
        </p:nvSpPr>
        <p:spPr bwMode="auto">
          <a:xfrm>
            <a:off x="2159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SG"/>
          </a:p>
        </p:txBody>
      </p:sp>
      <p:sp>
        <p:nvSpPr>
          <p:cNvPr id="14343" name="AutoShape 7">
            <a:extLst>
              <a:ext uri="{FF2B5EF4-FFF2-40B4-BE49-F238E27FC236}">
                <a16:creationId xmlns:a16="http://schemas.microsoft.com/office/drawing/2014/main" id="{077C724B-9A1E-43CB-BF1A-41F2D92BEB3E}"/>
              </a:ext>
            </a:extLst>
          </p:cNvPr>
          <p:cNvSpPr>
            <a:spLocks noChangeArrowheads="1"/>
          </p:cNvSpPr>
          <p:nvPr/>
        </p:nvSpPr>
        <p:spPr bwMode="auto">
          <a:xfrm>
            <a:off x="2493964" y="1552576"/>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SG"/>
          </a:p>
        </p:txBody>
      </p:sp>
      <p:sp>
        <p:nvSpPr>
          <p:cNvPr id="14344" name="Text Box 8">
            <a:extLst>
              <a:ext uri="{FF2B5EF4-FFF2-40B4-BE49-F238E27FC236}">
                <a16:creationId xmlns:a16="http://schemas.microsoft.com/office/drawing/2014/main" id="{A2693B5C-C27A-423D-BDF1-7755F1CF19CD}"/>
              </a:ext>
            </a:extLst>
          </p:cNvPr>
          <p:cNvSpPr txBox="1">
            <a:spLocks noChangeArrowheads="1"/>
          </p:cNvSpPr>
          <p:nvPr/>
        </p:nvSpPr>
        <p:spPr bwMode="auto">
          <a:xfrm>
            <a:off x="1647826" y="104776"/>
            <a:ext cx="5819775"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Cabling</a:t>
            </a:r>
          </a:p>
        </p:txBody>
      </p:sp>
      <p:sp>
        <p:nvSpPr>
          <p:cNvPr id="14345" name="AutoShape 9">
            <a:extLst>
              <a:ext uri="{FF2B5EF4-FFF2-40B4-BE49-F238E27FC236}">
                <a16:creationId xmlns:a16="http://schemas.microsoft.com/office/drawing/2014/main" id="{69CF2659-C360-484A-A55B-7E965D477A09}"/>
              </a:ext>
            </a:extLst>
          </p:cNvPr>
          <p:cNvSpPr>
            <a:spLocks noChangeArrowheads="1"/>
          </p:cNvSpPr>
          <p:nvPr/>
        </p:nvSpPr>
        <p:spPr bwMode="auto">
          <a:xfrm>
            <a:off x="1524001" y="4989514"/>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SG"/>
          </a:p>
        </p:txBody>
      </p:sp>
      <p:pic>
        <p:nvPicPr>
          <p:cNvPr id="14346" name="Picture 10">
            <a:extLst>
              <a:ext uri="{FF2B5EF4-FFF2-40B4-BE49-F238E27FC236}">
                <a16:creationId xmlns:a16="http://schemas.microsoft.com/office/drawing/2014/main" id="{D461DE54-D093-431F-9E90-7FCF58A8DC30}"/>
              </a:ext>
            </a:extLst>
          </p:cNvPr>
          <p:cNvPicPr>
            <a:picLocks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7119938" y="1916113"/>
            <a:ext cx="3433762" cy="3505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7" name="Picture 11">
            <a:extLst>
              <a:ext uri="{FF2B5EF4-FFF2-40B4-BE49-F238E27FC236}">
                <a16:creationId xmlns:a16="http://schemas.microsoft.com/office/drawing/2014/main" id="{359F9C2F-EF2D-4822-9056-9188B61B93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1" y="4448176"/>
            <a:ext cx="39338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433C50E-25D7-4581-A69A-95337AC8DDEE}"/>
              </a:ext>
            </a:extLst>
          </p:cNvPr>
          <p:cNvSpPr>
            <a:spLocks noGrp="1" noChangeArrowheads="1"/>
          </p:cNvSpPr>
          <p:nvPr>
            <p:ph type="title"/>
          </p:nvPr>
        </p:nvSpPr>
        <p:spPr>
          <a:xfrm>
            <a:off x="1981200" y="685800"/>
            <a:ext cx="8229600" cy="1066800"/>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600" b="1">
                <a:solidFill>
                  <a:srgbClr val="E4005C"/>
                </a:solidFill>
              </a:rPr>
              <a:t>Cutting, Striping &amp; Crimping Tools</a:t>
            </a:r>
            <a:endParaRPr lang="en-GB" altLang="en-US" sz="4000" b="1">
              <a:solidFill>
                <a:srgbClr val="E4005C"/>
              </a:solidFill>
            </a:endParaRPr>
          </a:p>
        </p:txBody>
      </p:sp>
      <p:sp>
        <p:nvSpPr>
          <p:cNvPr id="16387" name="Rectangle 3">
            <a:extLst>
              <a:ext uri="{FF2B5EF4-FFF2-40B4-BE49-F238E27FC236}">
                <a16:creationId xmlns:a16="http://schemas.microsoft.com/office/drawing/2014/main" id="{E427F770-4CAC-4C7F-9440-8DD36696DC4B}"/>
              </a:ext>
            </a:extLst>
          </p:cNvPr>
          <p:cNvSpPr>
            <a:spLocks noGrp="1" noChangeArrowheads="1"/>
          </p:cNvSpPr>
          <p:nvPr>
            <p:ph type="body" sz="half" idx="1"/>
          </p:nvPr>
        </p:nvSpPr>
        <p:spPr>
          <a:xfrm>
            <a:off x="1981200" y="1600201"/>
            <a:ext cx="4800600" cy="4525963"/>
          </a:xfrm>
        </p:spPr>
        <p:txBody>
          <a:bodyPr/>
          <a:lstStyle/>
          <a:p>
            <a:pPr marL="392113" indent="-293688" algn="just" defTabSz="414338">
              <a:lnSpc>
                <a:spcPct val="80000"/>
              </a:lnSpc>
              <a:spcBef>
                <a:spcPct val="50000"/>
              </a:spcBef>
              <a:buClr>
                <a:srgbClr val="CC0000"/>
              </a:buClr>
              <a:buBlip>
                <a:blip r:embed="rId3"/>
              </a:buBlip>
            </a:pPr>
            <a:r>
              <a:rPr lang="en-US" altLang="en-US" sz="2400" b="1">
                <a:solidFill>
                  <a:srgbClr val="000066"/>
                </a:solidFill>
              </a:rPr>
              <a:t>Make your own patch cords</a:t>
            </a:r>
          </a:p>
          <a:p>
            <a:pPr marL="392113" indent="-293688" algn="just" defTabSz="414338">
              <a:lnSpc>
                <a:spcPct val="80000"/>
              </a:lnSpc>
              <a:spcBef>
                <a:spcPct val="50000"/>
              </a:spcBef>
              <a:buClr>
                <a:srgbClr val="CC0000"/>
              </a:buClr>
              <a:buBlip>
                <a:blip r:embed="rId3"/>
              </a:buBlip>
            </a:pPr>
            <a:r>
              <a:rPr lang="en-US" altLang="en-US" sz="2400" b="1">
                <a:solidFill>
                  <a:srgbClr val="000066"/>
                </a:solidFill>
              </a:rPr>
              <a:t>Cuts and strips pairs</a:t>
            </a:r>
          </a:p>
          <a:p>
            <a:pPr marL="392113" indent="-293688" algn="just" defTabSz="414338">
              <a:lnSpc>
                <a:spcPct val="80000"/>
              </a:lnSpc>
              <a:spcBef>
                <a:spcPct val="50000"/>
              </a:spcBef>
              <a:buClr>
                <a:srgbClr val="CC0000"/>
              </a:buClr>
              <a:buBlip>
                <a:blip r:embed="rId3"/>
              </a:buBlip>
            </a:pPr>
            <a:r>
              <a:rPr lang="en-US" altLang="en-US" sz="2400" b="1">
                <a:solidFill>
                  <a:srgbClr val="000066"/>
                </a:solidFill>
              </a:rPr>
              <a:t>RJ45 end crimped onto ends of wire</a:t>
            </a:r>
          </a:p>
          <a:p>
            <a:pPr marL="392113" indent="-293688" defTabSz="414338">
              <a:lnSpc>
                <a:spcPct val="80000"/>
              </a:lnSpc>
              <a:spcBef>
                <a:spcPct val="50000"/>
              </a:spcBef>
              <a:buClr>
                <a:srgbClr val="CC0000"/>
              </a:buClr>
              <a:buBlip>
                <a:blip r:embed="rId3"/>
              </a:buBlip>
            </a:pPr>
            <a:endParaRPr lang="en-US" altLang="en-US" sz="2400" b="1">
              <a:solidFill>
                <a:srgbClr val="000066"/>
              </a:solidFill>
            </a:endParaRPr>
          </a:p>
        </p:txBody>
      </p:sp>
      <p:sp>
        <p:nvSpPr>
          <p:cNvPr id="16388" name="AutoShape 4">
            <a:extLst>
              <a:ext uri="{FF2B5EF4-FFF2-40B4-BE49-F238E27FC236}">
                <a16:creationId xmlns:a16="http://schemas.microsoft.com/office/drawing/2014/main" id="{DB41A10D-CF67-4A49-B017-D4BAD47C5DFE}"/>
              </a:ext>
            </a:extLst>
          </p:cNvPr>
          <p:cNvSpPr>
            <a:spLocks noChangeArrowheads="1"/>
          </p:cNvSpPr>
          <p:nvPr/>
        </p:nvSpPr>
        <p:spPr bwMode="auto">
          <a:xfrm>
            <a:off x="152400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SG"/>
          </a:p>
        </p:txBody>
      </p:sp>
      <p:sp>
        <p:nvSpPr>
          <p:cNvPr id="16389" name="AutoShape 5">
            <a:extLst>
              <a:ext uri="{FF2B5EF4-FFF2-40B4-BE49-F238E27FC236}">
                <a16:creationId xmlns:a16="http://schemas.microsoft.com/office/drawing/2014/main" id="{3690BC2D-9E29-4E4C-9424-61118713CD09}"/>
              </a:ext>
            </a:extLst>
          </p:cNvPr>
          <p:cNvSpPr>
            <a:spLocks noChangeArrowheads="1"/>
          </p:cNvSpPr>
          <p:nvPr/>
        </p:nvSpPr>
        <p:spPr bwMode="auto">
          <a:xfrm>
            <a:off x="2035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SG"/>
          </a:p>
        </p:txBody>
      </p:sp>
      <p:sp>
        <p:nvSpPr>
          <p:cNvPr id="16390" name="AutoShape 6">
            <a:extLst>
              <a:ext uri="{FF2B5EF4-FFF2-40B4-BE49-F238E27FC236}">
                <a16:creationId xmlns:a16="http://schemas.microsoft.com/office/drawing/2014/main" id="{38D1A62A-81DD-4E13-9418-2318A8BC9441}"/>
              </a:ext>
            </a:extLst>
          </p:cNvPr>
          <p:cNvSpPr>
            <a:spLocks noChangeArrowheads="1"/>
          </p:cNvSpPr>
          <p:nvPr/>
        </p:nvSpPr>
        <p:spPr bwMode="auto">
          <a:xfrm>
            <a:off x="2159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SG"/>
          </a:p>
        </p:txBody>
      </p:sp>
      <p:sp>
        <p:nvSpPr>
          <p:cNvPr id="16391" name="AutoShape 7">
            <a:extLst>
              <a:ext uri="{FF2B5EF4-FFF2-40B4-BE49-F238E27FC236}">
                <a16:creationId xmlns:a16="http://schemas.microsoft.com/office/drawing/2014/main" id="{C4A9A007-EE51-4A9F-8F6A-C3FBE2ECD0E8}"/>
              </a:ext>
            </a:extLst>
          </p:cNvPr>
          <p:cNvSpPr>
            <a:spLocks noChangeArrowheads="1"/>
          </p:cNvSpPr>
          <p:nvPr/>
        </p:nvSpPr>
        <p:spPr bwMode="auto">
          <a:xfrm>
            <a:off x="2493964" y="1552576"/>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SG"/>
          </a:p>
        </p:txBody>
      </p:sp>
      <p:sp>
        <p:nvSpPr>
          <p:cNvPr id="16392" name="Text Box 8">
            <a:extLst>
              <a:ext uri="{FF2B5EF4-FFF2-40B4-BE49-F238E27FC236}">
                <a16:creationId xmlns:a16="http://schemas.microsoft.com/office/drawing/2014/main" id="{E88E9A4A-24A6-495D-A3F9-A8F58C264B72}"/>
              </a:ext>
            </a:extLst>
          </p:cNvPr>
          <p:cNvSpPr txBox="1">
            <a:spLocks noChangeArrowheads="1"/>
          </p:cNvSpPr>
          <p:nvPr/>
        </p:nvSpPr>
        <p:spPr bwMode="auto">
          <a:xfrm>
            <a:off x="1647826" y="104776"/>
            <a:ext cx="5819775"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Cabling</a:t>
            </a:r>
          </a:p>
        </p:txBody>
      </p:sp>
      <p:sp>
        <p:nvSpPr>
          <p:cNvPr id="16393" name="AutoShape 9">
            <a:extLst>
              <a:ext uri="{FF2B5EF4-FFF2-40B4-BE49-F238E27FC236}">
                <a16:creationId xmlns:a16="http://schemas.microsoft.com/office/drawing/2014/main" id="{8B09F641-FBD2-44CE-BF74-2E8DC551D008}"/>
              </a:ext>
            </a:extLst>
          </p:cNvPr>
          <p:cNvSpPr>
            <a:spLocks noChangeArrowheads="1"/>
          </p:cNvSpPr>
          <p:nvPr/>
        </p:nvSpPr>
        <p:spPr bwMode="auto">
          <a:xfrm>
            <a:off x="1524001" y="4989514"/>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SG"/>
          </a:p>
        </p:txBody>
      </p:sp>
      <p:pic>
        <p:nvPicPr>
          <p:cNvPr id="16394" name="Picture 10">
            <a:extLst>
              <a:ext uri="{FF2B5EF4-FFF2-40B4-BE49-F238E27FC236}">
                <a16:creationId xmlns:a16="http://schemas.microsoft.com/office/drawing/2014/main" id="{DD133C9B-41C4-4603-90E6-C218576F5849}"/>
              </a:ext>
            </a:extLst>
          </p:cNvPr>
          <p:cNvPicPr>
            <a:picLocks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7004050" y="2247900"/>
            <a:ext cx="2374900" cy="889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5" name="Picture 11">
            <a:extLst>
              <a:ext uri="{FF2B5EF4-FFF2-40B4-BE49-F238E27FC236}">
                <a16:creationId xmlns:a16="http://schemas.microsoft.com/office/drawing/2014/main" id="{8CD4891F-0499-4BD3-8213-9C6707ADB5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1" y="3938589"/>
            <a:ext cx="3122613"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12">
            <a:extLst>
              <a:ext uri="{FF2B5EF4-FFF2-40B4-BE49-F238E27FC236}">
                <a16:creationId xmlns:a16="http://schemas.microsoft.com/office/drawing/2014/main" id="{5F712E93-25D2-498F-BBE8-C26DD3073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038600"/>
            <a:ext cx="4591050" cy="2560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37BA580-7514-4B96-9913-7C8121E7E3B9}"/>
              </a:ext>
            </a:extLst>
          </p:cNvPr>
          <p:cNvSpPr>
            <a:spLocks noGrp="1" noChangeArrowheads="1"/>
          </p:cNvSpPr>
          <p:nvPr>
            <p:ph type="title"/>
          </p:nvPr>
        </p:nvSpPr>
        <p:spPr>
          <a:xfrm>
            <a:off x="1981200" y="685800"/>
            <a:ext cx="8229600" cy="1066800"/>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b="1">
                <a:solidFill>
                  <a:srgbClr val="E4005C"/>
                </a:solidFill>
              </a:rPr>
              <a:t>Punching Tool</a:t>
            </a:r>
            <a:endParaRPr lang="en-GB" altLang="en-US" sz="4000" b="1">
              <a:solidFill>
                <a:srgbClr val="E4005C"/>
              </a:solidFill>
            </a:endParaRPr>
          </a:p>
        </p:txBody>
      </p:sp>
      <p:sp>
        <p:nvSpPr>
          <p:cNvPr id="18435" name="Rectangle 3">
            <a:extLst>
              <a:ext uri="{FF2B5EF4-FFF2-40B4-BE49-F238E27FC236}">
                <a16:creationId xmlns:a16="http://schemas.microsoft.com/office/drawing/2014/main" id="{DF6E2CD3-4990-4F7C-8951-925771A43C7A}"/>
              </a:ext>
            </a:extLst>
          </p:cNvPr>
          <p:cNvSpPr>
            <a:spLocks noGrp="1" noChangeArrowheads="1"/>
          </p:cNvSpPr>
          <p:nvPr>
            <p:ph type="body" sz="half" idx="1"/>
          </p:nvPr>
        </p:nvSpPr>
        <p:spPr>
          <a:xfrm>
            <a:off x="1981200" y="1600201"/>
            <a:ext cx="4343400" cy="4525963"/>
          </a:xfrm>
        </p:spPr>
        <p:txBody>
          <a:bodyPr/>
          <a:lstStyle/>
          <a:p>
            <a:pPr marL="392113" indent="-293688" algn="just" defTabSz="414338">
              <a:lnSpc>
                <a:spcPct val="80000"/>
              </a:lnSpc>
              <a:buClr>
                <a:srgbClr val="CC0000"/>
              </a:buClr>
              <a:buBlip>
                <a:blip r:embed="rId3"/>
              </a:buBlip>
            </a:pPr>
            <a:r>
              <a:rPr lang="en-US" altLang="en-US" sz="2400" b="1">
                <a:solidFill>
                  <a:srgbClr val="000066"/>
                </a:solidFill>
              </a:rPr>
              <a:t>Terminates wires to back of patch panels and in Information Outlets</a:t>
            </a:r>
          </a:p>
          <a:p>
            <a:pPr marL="392113" indent="-293688" defTabSz="414338">
              <a:lnSpc>
                <a:spcPct val="80000"/>
              </a:lnSpc>
              <a:spcBef>
                <a:spcPct val="50000"/>
              </a:spcBef>
              <a:buClr>
                <a:srgbClr val="CC0000"/>
              </a:buClr>
              <a:buBlip>
                <a:blip r:embed="rId3"/>
              </a:buBlip>
            </a:pPr>
            <a:endParaRPr lang="en-US" altLang="en-US" sz="2400" b="1">
              <a:solidFill>
                <a:srgbClr val="000066"/>
              </a:solidFill>
            </a:endParaRPr>
          </a:p>
        </p:txBody>
      </p:sp>
      <p:sp>
        <p:nvSpPr>
          <p:cNvPr id="18436" name="AutoShape 4">
            <a:extLst>
              <a:ext uri="{FF2B5EF4-FFF2-40B4-BE49-F238E27FC236}">
                <a16:creationId xmlns:a16="http://schemas.microsoft.com/office/drawing/2014/main" id="{B9975874-6819-42AB-A06B-97E56D539824}"/>
              </a:ext>
            </a:extLst>
          </p:cNvPr>
          <p:cNvSpPr>
            <a:spLocks noChangeArrowheads="1"/>
          </p:cNvSpPr>
          <p:nvPr/>
        </p:nvSpPr>
        <p:spPr bwMode="auto">
          <a:xfrm>
            <a:off x="152400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SG"/>
          </a:p>
        </p:txBody>
      </p:sp>
      <p:sp>
        <p:nvSpPr>
          <p:cNvPr id="18437" name="AutoShape 5">
            <a:extLst>
              <a:ext uri="{FF2B5EF4-FFF2-40B4-BE49-F238E27FC236}">
                <a16:creationId xmlns:a16="http://schemas.microsoft.com/office/drawing/2014/main" id="{46BF9BCC-7BA8-409C-80B5-E442F0090133}"/>
              </a:ext>
            </a:extLst>
          </p:cNvPr>
          <p:cNvSpPr>
            <a:spLocks noChangeArrowheads="1"/>
          </p:cNvSpPr>
          <p:nvPr/>
        </p:nvSpPr>
        <p:spPr bwMode="auto">
          <a:xfrm>
            <a:off x="2035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SG"/>
          </a:p>
        </p:txBody>
      </p:sp>
      <p:sp>
        <p:nvSpPr>
          <p:cNvPr id="18438" name="AutoShape 6">
            <a:extLst>
              <a:ext uri="{FF2B5EF4-FFF2-40B4-BE49-F238E27FC236}">
                <a16:creationId xmlns:a16="http://schemas.microsoft.com/office/drawing/2014/main" id="{99DAA331-4DDB-40DB-88A9-EDF44A6E4B08}"/>
              </a:ext>
            </a:extLst>
          </p:cNvPr>
          <p:cNvSpPr>
            <a:spLocks noChangeArrowheads="1"/>
          </p:cNvSpPr>
          <p:nvPr/>
        </p:nvSpPr>
        <p:spPr bwMode="auto">
          <a:xfrm>
            <a:off x="2159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SG"/>
          </a:p>
        </p:txBody>
      </p:sp>
      <p:sp>
        <p:nvSpPr>
          <p:cNvPr id="18439" name="AutoShape 7">
            <a:extLst>
              <a:ext uri="{FF2B5EF4-FFF2-40B4-BE49-F238E27FC236}">
                <a16:creationId xmlns:a16="http://schemas.microsoft.com/office/drawing/2014/main" id="{520C2E9D-792D-4AFC-A54B-7C2E7D21E1FD}"/>
              </a:ext>
            </a:extLst>
          </p:cNvPr>
          <p:cNvSpPr>
            <a:spLocks noChangeArrowheads="1"/>
          </p:cNvSpPr>
          <p:nvPr/>
        </p:nvSpPr>
        <p:spPr bwMode="auto">
          <a:xfrm>
            <a:off x="2493964" y="1552576"/>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SG"/>
          </a:p>
        </p:txBody>
      </p:sp>
      <p:sp>
        <p:nvSpPr>
          <p:cNvPr id="18440" name="Text Box 8">
            <a:extLst>
              <a:ext uri="{FF2B5EF4-FFF2-40B4-BE49-F238E27FC236}">
                <a16:creationId xmlns:a16="http://schemas.microsoft.com/office/drawing/2014/main" id="{0FC2BEC4-F1DF-4B78-A58F-54D6B01ED47C}"/>
              </a:ext>
            </a:extLst>
          </p:cNvPr>
          <p:cNvSpPr txBox="1">
            <a:spLocks noChangeArrowheads="1"/>
          </p:cNvSpPr>
          <p:nvPr/>
        </p:nvSpPr>
        <p:spPr bwMode="auto">
          <a:xfrm>
            <a:off x="1647826" y="104776"/>
            <a:ext cx="5819775"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Cabling</a:t>
            </a:r>
          </a:p>
        </p:txBody>
      </p:sp>
      <p:sp>
        <p:nvSpPr>
          <p:cNvPr id="18441" name="AutoShape 9">
            <a:extLst>
              <a:ext uri="{FF2B5EF4-FFF2-40B4-BE49-F238E27FC236}">
                <a16:creationId xmlns:a16="http://schemas.microsoft.com/office/drawing/2014/main" id="{07A4841F-E33E-4387-8BFC-A08DC049A62C}"/>
              </a:ext>
            </a:extLst>
          </p:cNvPr>
          <p:cNvSpPr>
            <a:spLocks noChangeArrowheads="1"/>
          </p:cNvSpPr>
          <p:nvPr/>
        </p:nvSpPr>
        <p:spPr bwMode="auto">
          <a:xfrm>
            <a:off x="1524001" y="4989514"/>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SG"/>
          </a:p>
        </p:txBody>
      </p:sp>
      <p:pic>
        <p:nvPicPr>
          <p:cNvPr id="18442" name="Picture 10">
            <a:extLst>
              <a:ext uri="{FF2B5EF4-FFF2-40B4-BE49-F238E27FC236}">
                <a16:creationId xmlns:a16="http://schemas.microsoft.com/office/drawing/2014/main" id="{E521946B-53E5-4605-B33D-AF22BD34767A}"/>
              </a:ext>
            </a:extLst>
          </p:cNvPr>
          <p:cNvPicPr>
            <a:picLocks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286500" y="2652713"/>
            <a:ext cx="3810000" cy="2419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38F2BB1-D221-4759-A3A2-2D192D6A04E0}"/>
              </a:ext>
            </a:extLst>
          </p:cNvPr>
          <p:cNvSpPr>
            <a:spLocks noGrp="1" noChangeArrowheads="1"/>
          </p:cNvSpPr>
          <p:nvPr>
            <p:ph type="title"/>
          </p:nvPr>
        </p:nvSpPr>
        <p:spPr>
          <a:xfrm>
            <a:off x="1981200" y="685800"/>
            <a:ext cx="8229600" cy="1066800"/>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b="1">
                <a:solidFill>
                  <a:srgbClr val="E4005C"/>
                </a:solidFill>
              </a:rPr>
              <a:t>Making Cables</a:t>
            </a:r>
            <a:endParaRPr lang="en-GB" altLang="en-US" sz="4000" b="1">
              <a:solidFill>
                <a:srgbClr val="E4005C"/>
              </a:solidFill>
            </a:endParaRPr>
          </a:p>
        </p:txBody>
      </p:sp>
      <p:sp>
        <p:nvSpPr>
          <p:cNvPr id="20483" name="AutoShape 3">
            <a:extLst>
              <a:ext uri="{FF2B5EF4-FFF2-40B4-BE49-F238E27FC236}">
                <a16:creationId xmlns:a16="http://schemas.microsoft.com/office/drawing/2014/main" id="{ED046C06-836D-435F-85C6-5CFD52D7AC82}"/>
              </a:ext>
            </a:extLst>
          </p:cNvPr>
          <p:cNvSpPr>
            <a:spLocks noChangeArrowheads="1"/>
          </p:cNvSpPr>
          <p:nvPr/>
        </p:nvSpPr>
        <p:spPr bwMode="auto">
          <a:xfrm>
            <a:off x="152400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SG"/>
          </a:p>
        </p:txBody>
      </p:sp>
      <p:sp>
        <p:nvSpPr>
          <p:cNvPr id="20484" name="AutoShape 4">
            <a:extLst>
              <a:ext uri="{FF2B5EF4-FFF2-40B4-BE49-F238E27FC236}">
                <a16:creationId xmlns:a16="http://schemas.microsoft.com/office/drawing/2014/main" id="{7C081ABE-C40B-405D-BDEB-49BA96CEA039}"/>
              </a:ext>
            </a:extLst>
          </p:cNvPr>
          <p:cNvSpPr>
            <a:spLocks noChangeArrowheads="1"/>
          </p:cNvSpPr>
          <p:nvPr/>
        </p:nvSpPr>
        <p:spPr bwMode="auto">
          <a:xfrm>
            <a:off x="2035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SG"/>
          </a:p>
        </p:txBody>
      </p:sp>
      <p:sp>
        <p:nvSpPr>
          <p:cNvPr id="20485" name="AutoShape 5">
            <a:extLst>
              <a:ext uri="{FF2B5EF4-FFF2-40B4-BE49-F238E27FC236}">
                <a16:creationId xmlns:a16="http://schemas.microsoft.com/office/drawing/2014/main" id="{902C49AA-4E94-4BC5-8862-BCB3D3C35021}"/>
              </a:ext>
            </a:extLst>
          </p:cNvPr>
          <p:cNvSpPr>
            <a:spLocks noChangeArrowheads="1"/>
          </p:cNvSpPr>
          <p:nvPr/>
        </p:nvSpPr>
        <p:spPr bwMode="auto">
          <a:xfrm>
            <a:off x="2159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SG"/>
          </a:p>
        </p:txBody>
      </p:sp>
      <p:sp>
        <p:nvSpPr>
          <p:cNvPr id="20486" name="AutoShape 6">
            <a:extLst>
              <a:ext uri="{FF2B5EF4-FFF2-40B4-BE49-F238E27FC236}">
                <a16:creationId xmlns:a16="http://schemas.microsoft.com/office/drawing/2014/main" id="{98C026C3-3DEB-4D94-B475-B26FCA03C7ED}"/>
              </a:ext>
            </a:extLst>
          </p:cNvPr>
          <p:cNvSpPr>
            <a:spLocks noChangeArrowheads="1"/>
          </p:cNvSpPr>
          <p:nvPr/>
        </p:nvSpPr>
        <p:spPr bwMode="auto">
          <a:xfrm>
            <a:off x="2493964" y="1552576"/>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SG"/>
          </a:p>
        </p:txBody>
      </p:sp>
      <p:sp>
        <p:nvSpPr>
          <p:cNvPr id="20487" name="Text Box 7">
            <a:extLst>
              <a:ext uri="{FF2B5EF4-FFF2-40B4-BE49-F238E27FC236}">
                <a16:creationId xmlns:a16="http://schemas.microsoft.com/office/drawing/2014/main" id="{C8620BE5-5FAB-4B46-A9F5-ADD834D23E09}"/>
              </a:ext>
            </a:extLst>
          </p:cNvPr>
          <p:cNvSpPr txBox="1">
            <a:spLocks noChangeArrowheads="1"/>
          </p:cNvSpPr>
          <p:nvPr/>
        </p:nvSpPr>
        <p:spPr bwMode="auto">
          <a:xfrm>
            <a:off x="1647826" y="104776"/>
            <a:ext cx="5819775"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Cabling</a:t>
            </a:r>
          </a:p>
        </p:txBody>
      </p:sp>
      <p:sp>
        <p:nvSpPr>
          <p:cNvPr id="20488" name="AutoShape 8">
            <a:extLst>
              <a:ext uri="{FF2B5EF4-FFF2-40B4-BE49-F238E27FC236}">
                <a16:creationId xmlns:a16="http://schemas.microsoft.com/office/drawing/2014/main" id="{3201C2DF-29BD-494D-BF49-FB58DCB7138B}"/>
              </a:ext>
            </a:extLst>
          </p:cNvPr>
          <p:cNvSpPr>
            <a:spLocks noChangeArrowheads="1"/>
          </p:cNvSpPr>
          <p:nvPr/>
        </p:nvSpPr>
        <p:spPr bwMode="auto">
          <a:xfrm>
            <a:off x="1524001" y="4989514"/>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SG"/>
          </a:p>
        </p:txBody>
      </p:sp>
      <p:pic>
        <p:nvPicPr>
          <p:cNvPr id="20489" name="Picture 9">
            <a:extLst>
              <a:ext uri="{FF2B5EF4-FFF2-40B4-BE49-F238E27FC236}">
                <a16:creationId xmlns:a16="http://schemas.microsoft.com/office/drawing/2014/main" id="{987B4545-1272-4DF6-B9E9-4EE4E57F1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4187826"/>
            <a:ext cx="903288" cy="2593975"/>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a:extLst>
              <a:ext uri="{FF2B5EF4-FFF2-40B4-BE49-F238E27FC236}">
                <a16:creationId xmlns:a16="http://schemas.microsoft.com/office/drawing/2014/main" id="{C3DA61D3-5866-4E6A-A0C3-9A25A7988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264026"/>
            <a:ext cx="1017588" cy="1839913"/>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extLst>
              <a:ext uri="{FF2B5EF4-FFF2-40B4-BE49-F238E27FC236}">
                <a16:creationId xmlns:a16="http://schemas.microsoft.com/office/drawing/2014/main" id="{B64E8D4B-6113-479E-86B2-08C2CAB7F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1" y="2740025"/>
            <a:ext cx="21367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a:extLst>
              <a:ext uri="{FF2B5EF4-FFF2-40B4-BE49-F238E27FC236}">
                <a16:creationId xmlns:a16="http://schemas.microsoft.com/office/drawing/2014/main" id="{63A2CCA8-56DE-4435-B17D-362A28E95E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1825625"/>
            <a:ext cx="3505200" cy="1955800"/>
          </a:xfrm>
          <a:prstGeom prst="rect">
            <a:avLst/>
          </a:prstGeom>
          <a:noFill/>
          <a:extLst>
            <a:ext uri="{909E8E84-426E-40DD-AFC4-6F175D3DCCD1}">
              <a14:hiddenFill xmlns:a14="http://schemas.microsoft.com/office/drawing/2010/main">
                <a:solidFill>
                  <a:srgbClr val="FFFFFF"/>
                </a:solidFill>
              </a14:hiddenFill>
            </a:ext>
          </a:extLst>
        </p:spPr>
      </p:pic>
      <p:pic>
        <p:nvPicPr>
          <p:cNvPr id="20493" name="Picture 13">
            <a:extLst>
              <a:ext uri="{FF2B5EF4-FFF2-40B4-BE49-F238E27FC236}">
                <a16:creationId xmlns:a16="http://schemas.microsoft.com/office/drawing/2014/main" id="{CBD0C90E-7879-4590-BBDE-A772957F4303}"/>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5330826"/>
            <a:ext cx="1714500" cy="1349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03F41B-CEC4-4BC7-8892-E417ED14818E}"/>
              </a:ext>
            </a:extLst>
          </p:cNvPr>
          <p:cNvSpPr>
            <a:spLocks noGrp="1"/>
          </p:cNvSpPr>
          <p:nvPr>
            <p:ph type="title"/>
          </p:nvPr>
        </p:nvSpPr>
        <p:spPr>
          <a:xfrm>
            <a:off x="1043631" y="809898"/>
            <a:ext cx="9942716" cy="1554480"/>
          </a:xfrm>
        </p:spPr>
        <p:txBody>
          <a:bodyPr anchor="ctr">
            <a:normAutofit/>
          </a:bodyPr>
          <a:lstStyle/>
          <a:p>
            <a:r>
              <a:rPr lang="en-SG" sz="4800"/>
              <a:t>The Cost of Poor Cabling</a:t>
            </a:r>
          </a:p>
        </p:txBody>
      </p:sp>
      <p:sp>
        <p:nvSpPr>
          <p:cNvPr id="3" name="Content Placeholder 2">
            <a:extLst>
              <a:ext uri="{FF2B5EF4-FFF2-40B4-BE49-F238E27FC236}">
                <a16:creationId xmlns:a16="http://schemas.microsoft.com/office/drawing/2014/main" id="{0D4E9267-90D5-4513-8AD2-CF4B53C251AE}"/>
              </a:ext>
            </a:extLst>
          </p:cNvPr>
          <p:cNvSpPr>
            <a:spLocks noGrp="1"/>
          </p:cNvSpPr>
          <p:nvPr>
            <p:ph idx="1"/>
          </p:nvPr>
        </p:nvSpPr>
        <p:spPr>
          <a:xfrm>
            <a:off x="1045028" y="3017522"/>
            <a:ext cx="9941319" cy="3124658"/>
          </a:xfrm>
        </p:spPr>
        <p:txBody>
          <a:bodyPr anchor="ctr">
            <a:normAutofit/>
          </a:bodyPr>
          <a:lstStyle/>
          <a:p>
            <a:r>
              <a:rPr lang="en-SG" sz="1900"/>
              <a:t>The costs that result from poorly planned and poorly implemented cabling systems can be staggering. </a:t>
            </a:r>
          </a:p>
          <a:p>
            <a:pPr lvl="1"/>
            <a:r>
              <a:rPr lang="en-SG" sz="1900"/>
              <a:t>One company that had recently moved into a new office space used the existing cabling, which was supposed to be Category 5 cable. </a:t>
            </a:r>
          </a:p>
          <a:p>
            <a:pPr lvl="1"/>
            <a:r>
              <a:rPr lang="en-SG" sz="1900"/>
              <a:t>Almost immediately, 100Mbps Ethernet network users reported intermittent problems. These problems included exceptionally slow access times when reading e–mail, saving documents, and using the sales database. </a:t>
            </a:r>
          </a:p>
          <a:p>
            <a:pPr lvl="1"/>
            <a:r>
              <a:rPr lang="en-SG" sz="1900"/>
              <a:t>After many months of network annoyances, the company finally had the cable runs tested. </a:t>
            </a:r>
          </a:p>
          <a:p>
            <a:pPr lvl="1"/>
            <a:r>
              <a:rPr lang="en-SG" sz="1900"/>
              <a:t>Many cables did not even meet the minimum requirements of a Category 5 installation, and other cabling runs were installed and terminated poorly</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498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A98A255-1E22-4C3F-A94E-D73CA753C750}"/>
              </a:ext>
            </a:extLst>
          </p:cNvPr>
          <p:cNvSpPr>
            <a:spLocks noGrp="1" noChangeArrowheads="1"/>
          </p:cNvSpPr>
          <p:nvPr>
            <p:ph type="title"/>
          </p:nvPr>
        </p:nvSpPr>
        <p:spPr>
          <a:xfrm>
            <a:off x="1981200" y="685800"/>
            <a:ext cx="8229600" cy="1066800"/>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b="1">
                <a:solidFill>
                  <a:srgbClr val="E4005C"/>
                </a:solidFill>
              </a:rPr>
              <a:t>Wire Testing Equipment</a:t>
            </a:r>
            <a:endParaRPr lang="en-GB" altLang="en-US" sz="4000" b="1">
              <a:solidFill>
                <a:srgbClr val="E4005C"/>
              </a:solidFill>
            </a:endParaRPr>
          </a:p>
        </p:txBody>
      </p:sp>
      <p:sp>
        <p:nvSpPr>
          <p:cNvPr id="22531" name="Rectangle 3">
            <a:extLst>
              <a:ext uri="{FF2B5EF4-FFF2-40B4-BE49-F238E27FC236}">
                <a16:creationId xmlns:a16="http://schemas.microsoft.com/office/drawing/2014/main" id="{B51143FA-AC49-46E6-83ED-8C7DFE0AE067}"/>
              </a:ext>
            </a:extLst>
          </p:cNvPr>
          <p:cNvSpPr>
            <a:spLocks noGrp="1" noChangeArrowheads="1"/>
          </p:cNvSpPr>
          <p:nvPr>
            <p:ph type="body" sz="half" idx="1"/>
          </p:nvPr>
        </p:nvSpPr>
        <p:spPr>
          <a:xfrm>
            <a:off x="1981200" y="1600201"/>
            <a:ext cx="4267200" cy="4525963"/>
          </a:xfrm>
        </p:spPr>
        <p:txBody>
          <a:bodyPr/>
          <a:lstStyle/>
          <a:p>
            <a:pPr marL="392113" indent="-293688" algn="just" defTabSz="414338">
              <a:lnSpc>
                <a:spcPct val="80000"/>
              </a:lnSpc>
              <a:spcBef>
                <a:spcPct val="50000"/>
              </a:spcBef>
              <a:buClr>
                <a:srgbClr val="CC0000"/>
              </a:buClr>
              <a:buBlip>
                <a:blip r:embed="rId3"/>
              </a:buBlip>
            </a:pPr>
            <a:r>
              <a:rPr lang="en-US" altLang="en-US" sz="2400" b="1">
                <a:solidFill>
                  <a:srgbClr val="000066"/>
                </a:solidFill>
              </a:rPr>
              <a:t>Test wire for correct termination of 8 wires</a:t>
            </a:r>
          </a:p>
          <a:p>
            <a:pPr marL="392113" indent="-293688" algn="just" defTabSz="414338">
              <a:lnSpc>
                <a:spcPct val="80000"/>
              </a:lnSpc>
              <a:spcBef>
                <a:spcPct val="50000"/>
              </a:spcBef>
              <a:buClr>
                <a:srgbClr val="CC0000"/>
              </a:buClr>
              <a:buBlip>
                <a:blip r:embed="rId3"/>
              </a:buBlip>
            </a:pPr>
            <a:r>
              <a:rPr lang="en-US" altLang="en-US" sz="2400" b="1">
                <a:solidFill>
                  <a:srgbClr val="000066"/>
                </a:solidFill>
              </a:rPr>
              <a:t>Test for speed capabilities</a:t>
            </a:r>
          </a:p>
          <a:p>
            <a:pPr marL="392113" indent="-293688" defTabSz="414338">
              <a:lnSpc>
                <a:spcPct val="80000"/>
              </a:lnSpc>
              <a:spcBef>
                <a:spcPct val="50000"/>
              </a:spcBef>
              <a:buClr>
                <a:srgbClr val="CC0000"/>
              </a:buClr>
              <a:buBlip>
                <a:blip r:embed="rId3"/>
              </a:buBlip>
            </a:pPr>
            <a:endParaRPr lang="en-US" altLang="en-US" sz="2400" b="1">
              <a:solidFill>
                <a:srgbClr val="000066"/>
              </a:solidFill>
            </a:endParaRPr>
          </a:p>
        </p:txBody>
      </p:sp>
      <p:sp>
        <p:nvSpPr>
          <p:cNvPr id="22532" name="AutoShape 4">
            <a:extLst>
              <a:ext uri="{FF2B5EF4-FFF2-40B4-BE49-F238E27FC236}">
                <a16:creationId xmlns:a16="http://schemas.microsoft.com/office/drawing/2014/main" id="{1F2CB49C-DD6C-4484-9C44-FAD35A2A3F75}"/>
              </a:ext>
            </a:extLst>
          </p:cNvPr>
          <p:cNvSpPr>
            <a:spLocks noChangeArrowheads="1"/>
          </p:cNvSpPr>
          <p:nvPr/>
        </p:nvSpPr>
        <p:spPr bwMode="auto">
          <a:xfrm>
            <a:off x="152400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SG"/>
          </a:p>
        </p:txBody>
      </p:sp>
      <p:sp>
        <p:nvSpPr>
          <p:cNvPr id="22533" name="AutoShape 5">
            <a:extLst>
              <a:ext uri="{FF2B5EF4-FFF2-40B4-BE49-F238E27FC236}">
                <a16:creationId xmlns:a16="http://schemas.microsoft.com/office/drawing/2014/main" id="{730F1096-8192-4487-A8E5-841EBFB720C1}"/>
              </a:ext>
            </a:extLst>
          </p:cNvPr>
          <p:cNvSpPr>
            <a:spLocks noChangeArrowheads="1"/>
          </p:cNvSpPr>
          <p:nvPr/>
        </p:nvSpPr>
        <p:spPr bwMode="auto">
          <a:xfrm>
            <a:off x="2035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SG"/>
          </a:p>
        </p:txBody>
      </p:sp>
      <p:sp>
        <p:nvSpPr>
          <p:cNvPr id="22534" name="AutoShape 6">
            <a:extLst>
              <a:ext uri="{FF2B5EF4-FFF2-40B4-BE49-F238E27FC236}">
                <a16:creationId xmlns:a16="http://schemas.microsoft.com/office/drawing/2014/main" id="{ECAD075F-2223-4EC8-A345-7E9DEF8A3D54}"/>
              </a:ext>
            </a:extLst>
          </p:cNvPr>
          <p:cNvSpPr>
            <a:spLocks noChangeArrowheads="1"/>
          </p:cNvSpPr>
          <p:nvPr/>
        </p:nvSpPr>
        <p:spPr bwMode="auto">
          <a:xfrm>
            <a:off x="2159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SG"/>
          </a:p>
        </p:txBody>
      </p:sp>
      <p:sp>
        <p:nvSpPr>
          <p:cNvPr id="22535" name="AutoShape 7">
            <a:extLst>
              <a:ext uri="{FF2B5EF4-FFF2-40B4-BE49-F238E27FC236}">
                <a16:creationId xmlns:a16="http://schemas.microsoft.com/office/drawing/2014/main" id="{D536FE20-FAA7-464D-B0FA-BB954FA9B681}"/>
              </a:ext>
            </a:extLst>
          </p:cNvPr>
          <p:cNvSpPr>
            <a:spLocks noChangeArrowheads="1"/>
          </p:cNvSpPr>
          <p:nvPr/>
        </p:nvSpPr>
        <p:spPr bwMode="auto">
          <a:xfrm>
            <a:off x="2493964" y="1552576"/>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SG"/>
          </a:p>
        </p:txBody>
      </p:sp>
      <p:sp>
        <p:nvSpPr>
          <p:cNvPr id="22536" name="Text Box 8">
            <a:extLst>
              <a:ext uri="{FF2B5EF4-FFF2-40B4-BE49-F238E27FC236}">
                <a16:creationId xmlns:a16="http://schemas.microsoft.com/office/drawing/2014/main" id="{4D818AB2-79BB-4045-BF52-98D853F4B98E}"/>
              </a:ext>
            </a:extLst>
          </p:cNvPr>
          <p:cNvSpPr txBox="1">
            <a:spLocks noChangeArrowheads="1"/>
          </p:cNvSpPr>
          <p:nvPr/>
        </p:nvSpPr>
        <p:spPr bwMode="auto">
          <a:xfrm>
            <a:off x="1647826" y="104776"/>
            <a:ext cx="5819775"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Cabling</a:t>
            </a:r>
          </a:p>
        </p:txBody>
      </p:sp>
      <p:sp>
        <p:nvSpPr>
          <p:cNvPr id="22537" name="AutoShape 9">
            <a:extLst>
              <a:ext uri="{FF2B5EF4-FFF2-40B4-BE49-F238E27FC236}">
                <a16:creationId xmlns:a16="http://schemas.microsoft.com/office/drawing/2014/main" id="{6B004066-5A62-408D-A7F6-D9C402406346}"/>
              </a:ext>
            </a:extLst>
          </p:cNvPr>
          <p:cNvSpPr>
            <a:spLocks noChangeArrowheads="1"/>
          </p:cNvSpPr>
          <p:nvPr/>
        </p:nvSpPr>
        <p:spPr bwMode="auto">
          <a:xfrm>
            <a:off x="1524001" y="4989514"/>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SG"/>
          </a:p>
        </p:txBody>
      </p:sp>
      <p:pic>
        <p:nvPicPr>
          <p:cNvPr id="22538" name="Picture 10">
            <a:extLst>
              <a:ext uri="{FF2B5EF4-FFF2-40B4-BE49-F238E27FC236}">
                <a16:creationId xmlns:a16="http://schemas.microsoft.com/office/drawing/2014/main" id="{098C7A5E-5816-44BE-ABA9-39130BE4D569}"/>
              </a:ext>
            </a:extLst>
          </p:cNvPr>
          <p:cNvPicPr>
            <a:picLocks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402389" y="1600201"/>
            <a:ext cx="3578225"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4F56957-1546-4B21-91DB-011C1562C270}"/>
              </a:ext>
            </a:extLst>
          </p:cNvPr>
          <p:cNvSpPr>
            <a:spLocks noGrp="1" noChangeArrowheads="1"/>
          </p:cNvSpPr>
          <p:nvPr>
            <p:ph type="title"/>
          </p:nvPr>
        </p:nvSpPr>
        <p:spPr>
          <a:xfrm>
            <a:off x="1981200" y="685800"/>
            <a:ext cx="8229600" cy="1066800"/>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b="1">
                <a:solidFill>
                  <a:srgbClr val="E4005C"/>
                </a:solidFill>
              </a:rPr>
              <a:t>Cabling Rules</a:t>
            </a:r>
            <a:endParaRPr lang="en-GB" altLang="en-US" sz="4000" b="1">
              <a:solidFill>
                <a:srgbClr val="E4005C"/>
              </a:solidFill>
            </a:endParaRPr>
          </a:p>
        </p:txBody>
      </p:sp>
      <p:sp>
        <p:nvSpPr>
          <p:cNvPr id="24579" name="Rectangle 3">
            <a:extLst>
              <a:ext uri="{FF2B5EF4-FFF2-40B4-BE49-F238E27FC236}">
                <a16:creationId xmlns:a16="http://schemas.microsoft.com/office/drawing/2014/main" id="{F307FD06-4DD7-426A-9BF0-DE100AF08C64}"/>
              </a:ext>
            </a:extLst>
          </p:cNvPr>
          <p:cNvSpPr>
            <a:spLocks noGrp="1" noChangeArrowheads="1"/>
          </p:cNvSpPr>
          <p:nvPr>
            <p:ph type="body" sz="half" idx="1"/>
          </p:nvPr>
        </p:nvSpPr>
        <p:spPr>
          <a:xfrm>
            <a:off x="1981200" y="1600200"/>
            <a:ext cx="8229600" cy="5257800"/>
          </a:xfrm>
        </p:spPr>
        <p:txBody>
          <a:bodyPr/>
          <a:lstStyle/>
          <a:p>
            <a:pPr marL="392113" indent="-293688" algn="just" defTabSz="414338">
              <a:lnSpc>
                <a:spcPct val="80000"/>
              </a:lnSpc>
              <a:buClr>
                <a:srgbClr val="CC0000"/>
              </a:buClr>
              <a:buBlip>
                <a:blip r:embed="rId3"/>
              </a:buBlip>
            </a:pPr>
            <a:r>
              <a:rPr lang="en-US" altLang="en-US" sz="2000" b="1">
                <a:solidFill>
                  <a:srgbClr val="000066"/>
                </a:solidFill>
              </a:rPr>
              <a:t>Try to avoid running cables parallel to power cables.</a:t>
            </a:r>
          </a:p>
          <a:p>
            <a:pPr marL="392113" indent="-293688" algn="just" defTabSz="414338">
              <a:lnSpc>
                <a:spcPct val="80000"/>
              </a:lnSpc>
              <a:buClr>
                <a:srgbClr val="CC0000"/>
              </a:buClr>
              <a:buBlip>
                <a:blip r:embed="rId3"/>
              </a:buBlip>
            </a:pPr>
            <a:r>
              <a:rPr lang="en-US" altLang="en-US" sz="2000" b="1">
                <a:solidFill>
                  <a:srgbClr val="000066"/>
                </a:solidFill>
              </a:rPr>
              <a:t>Do not bend cables to less than four times the diameter of the cable.</a:t>
            </a:r>
          </a:p>
          <a:p>
            <a:pPr marL="392113" indent="-293688" algn="just" defTabSz="414338">
              <a:lnSpc>
                <a:spcPct val="80000"/>
              </a:lnSpc>
              <a:buClr>
                <a:srgbClr val="CC0000"/>
              </a:buClr>
              <a:buBlip>
                <a:blip r:embed="rId3"/>
              </a:buBlip>
            </a:pPr>
            <a:r>
              <a:rPr lang="en-US" altLang="en-US" sz="2000" b="1">
                <a:solidFill>
                  <a:srgbClr val="000066"/>
                </a:solidFill>
              </a:rPr>
              <a:t>If you bundle a group of cables together with cable ties (zip ties), do not over-cinch them. You should be able to turn the tie with fingers.</a:t>
            </a:r>
          </a:p>
          <a:p>
            <a:pPr marL="392113" indent="-293688" algn="just" defTabSz="414338">
              <a:lnSpc>
                <a:spcPct val="80000"/>
              </a:lnSpc>
              <a:buClr>
                <a:srgbClr val="CC0000"/>
              </a:buClr>
              <a:buBlip>
                <a:blip r:embed="rId3"/>
              </a:buBlip>
            </a:pPr>
            <a:r>
              <a:rPr lang="en-US" altLang="en-US" sz="2000" b="1">
                <a:solidFill>
                  <a:srgbClr val="000066"/>
                </a:solidFill>
              </a:rPr>
              <a:t>Keep cables away from devices which can introduce noise into them. Here's a short list: copy machines, electric heaters, speakers, printers, TV sets, fluorescent lights, copiers, welding machines, microwave ovens, telephones, fans, elevators, motors, electric ovens, dryers, washing machines, and shop equipment.</a:t>
            </a:r>
          </a:p>
          <a:p>
            <a:pPr marL="392113" indent="-293688" algn="just" defTabSz="414338">
              <a:lnSpc>
                <a:spcPct val="80000"/>
              </a:lnSpc>
              <a:buClr>
                <a:srgbClr val="CC0000"/>
              </a:buClr>
              <a:buBlip>
                <a:blip r:embed="rId3"/>
              </a:buBlip>
            </a:pPr>
            <a:r>
              <a:rPr lang="en-US" altLang="en-US" sz="2000" b="1">
                <a:solidFill>
                  <a:srgbClr val="000066"/>
                </a:solidFill>
              </a:rPr>
              <a:t>Avoid stretching UTP cables (tension when pulling cables should not exceed 25 LBS).</a:t>
            </a:r>
          </a:p>
          <a:p>
            <a:pPr marL="392113" indent="-293688" algn="just" defTabSz="414338">
              <a:lnSpc>
                <a:spcPct val="80000"/>
              </a:lnSpc>
              <a:buClr>
                <a:srgbClr val="CC0000"/>
              </a:buClr>
              <a:buBlip>
                <a:blip r:embed="rId3"/>
              </a:buBlip>
            </a:pPr>
            <a:r>
              <a:rPr lang="en-US" altLang="en-US" sz="2000" b="1">
                <a:solidFill>
                  <a:srgbClr val="000066"/>
                </a:solidFill>
              </a:rPr>
              <a:t>Do not run UTP cable outside of a building.  It presents a very dangerous lightning hazard!</a:t>
            </a:r>
          </a:p>
          <a:p>
            <a:pPr marL="392113" indent="-293688" algn="just" defTabSz="414338">
              <a:lnSpc>
                <a:spcPct val="80000"/>
              </a:lnSpc>
              <a:buClr>
                <a:srgbClr val="CC0000"/>
              </a:buClr>
              <a:buBlip>
                <a:blip r:embed="rId3"/>
              </a:buBlip>
            </a:pPr>
            <a:r>
              <a:rPr lang="en-US" altLang="en-US" sz="2000" b="1">
                <a:solidFill>
                  <a:srgbClr val="000066"/>
                </a:solidFill>
              </a:rPr>
              <a:t>Do not use a stapler to secure UTP cables.  Use telephone wire/RJ6 coaxial wire hangers which are available at most hardware stores.</a:t>
            </a:r>
          </a:p>
        </p:txBody>
      </p:sp>
      <p:sp>
        <p:nvSpPr>
          <p:cNvPr id="24580" name="AutoShape 4">
            <a:extLst>
              <a:ext uri="{FF2B5EF4-FFF2-40B4-BE49-F238E27FC236}">
                <a16:creationId xmlns:a16="http://schemas.microsoft.com/office/drawing/2014/main" id="{0D0ED75B-FDC4-46A0-BF39-5A1BB8BDCDD4}"/>
              </a:ext>
            </a:extLst>
          </p:cNvPr>
          <p:cNvSpPr>
            <a:spLocks noChangeArrowheads="1"/>
          </p:cNvSpPr>
          <p:nvPr/>
        </p:nvSpPr>
        <p:spPr bwMode="auto">
          <a:xfrm>
            <a:off x="152400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SG"/>
          </a:p>
        </p:txBody>
      </p:sp>
      <p:sp>
        <p:nvSpPr>
          <p:cNvPr id="24581" name="AutoShape 5">
            <a:extLst>
              <a:ext uri="{FF2B5EF4-FFF2-40B4-BE49-F238E27FC236}">
                <a16:creationId xmlns:a16="http://schemas.microsoft.com/office/drawing/2014/main" id="{4AF33069-C785-4139-B78B-C14B027BBBB4}"/>
              </a:ext>
            </a:extLst>
          </p:cNvPr>
          <p:cNvSpPr>
            <a:spLocks noChangeArrowheads="1"/>
          </p:cNvSpPr>
          <p:nvPr/>
        </p:nvSpPr>
        <p:spPr bwMode="auto">
          <a:xfrm>
            <a:off x="2035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SG"/>
          </a:p>
        </p:txBody>
      </p:sp>
      <p:sp>
        <p:nvSpPr>
          <p:cNvPr id="24582" name="AutoShape 6">
            <a:extLst>
              <a:ext uri="{FF2B5EF4-FFF2-40B4-BE49-F238E27FC236}">
                <a16:creationId xmlns:a16="http://schemas.microsoft.com/office/drawing/2014/main" id="{89C805BB-A05D-44D1-9E1F-AE2FD8F72B6C}"/>
              </a:ext>
            </a:extLst>
          </p:cNvPr>
          <p:cNvSpPr>
            <a:spLocks noChangeArrowheads="1"/>
          </p:cNvSpPr>
          <p:nvPr/>
        </p:nvSpPr>
        <p:spPr bwMode="auto">
          <a:xfrm>
            <a:off x="2159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SG"/>
          </a:p>
        </p:txBody>
      </p:sp>
      <p:sp>
        <p:nvSpPr>
          <p:cNvPr id="24583" name="AutoShape 7">
            <a:extLst>
              <a:ext uri="{FF2B5EF4-FFF2-40B4-BE49-F238E27FC236}">
                <a16:creationId xmlns:a16="http://schemas.microsoft.com/office/drawing/2014/main" id="{4CBD3CBE-D412-4123-980D-445181D01879}"/>
              </a:ext>
            </a:extLst>
          </p:cNvPr>
          <p:cNvSpPr>
            <a:spLocks noChangeArrowheads="1"/>
          </p:cNvSpPr>
          <p:nvPr/>
        </p:nvSpPr>
        <p:spPr bwMode="auto">
          <a:xfrm>
            <a:off x="2493964" y="1552576"/>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SG"/>
          </a:p>
        </p:txBody>
      </p:sp>
      <p:sp>
        <p:nvSpPr>
          <p:cNvPr id="24584" name="Text Box 8">
            <a:extLst>
              <a:ext uri="{FF2B5EF4-FFF2-40B4-BE49-F238E27FC236}">
                <a16:creationId xmlns:a16="http://schemas.microsoft.com/office/drawing/2014/main" id="{67DE2529-9C24-452F-9BC8-28F7745A966E}"/>
              </a:ext>
            </a:extLst>
          </p:cNvPr>
          <p:cNvSpPr txBox="1">
            <a:spLocks noChangeArrowheads="1"/>
          </p:cNvSpPr>
          <p:nvPr/>
        </p:nvSpPr>
        <p:spPr bwMode="auto">
          <a:xfrm>
            <a:off x="1647826" y="104776"/>
            <a:ext cx="5819775"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Cabling</a:t>
            </a:r>
          </a:p>
        </p:txBody>
      </p:sp>
      <p:sp>
        <p:nvSpPr>
          <p:cNvPr id="24585" name="AutoShape 9">
            <a:extLst>
              <a:ext uri="{FF2B5EF4-FFF2-40B4-BE49-F238E27FC236}">
                <a16:creationId xmlns:a16="http://schemas.microsoft.com/office/drawing/2014/main" id="{71C3F360-02C9-4FD8-83FF-FAE14A290A7C}"/>
              </a:ext>
            </a:extLst>
          </p:cNvPr>
          <p:cNvSpPr>
            <a:spLocks noChangeArrowheads="1"/>
          </p:cNvSpPr>
          <p:nvPr/>
        </p:nvSpPr>
        <p:spPr bwMode="auto">
          <a:xfrm>
            <a:off x="1524001" y="4989514"/>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SG"/>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282" name="Rectangle 2">
            <a:extLst>
              <a:ext uri="{FF2B5EF4-FFF2-40B4-BE49-F238E27FC236}">
                <a16:creationId xmlns:a16="http://schemas.microsoft.com/office/drawing/2014/main" id="{266E3025-3DB1-4215-A495-B53CA6730863}"/>
              </a:ext>
            </a:extLst>
          </p:cNvPr>
          <p:cNvSpPr>
            <a:spLocks noGrp="1" noChangeArrowheads="1"/>
          </p:cNvSpPr>
          <p:nvPr>
            <p:ph type="title"/>
          </p:nvPr>
        </p:nvSpPr>
        <p:spPr>
          <a:xfrm>
            <a:off x="686834" y="1153572"/>
            <a:ext cx="3200400" cy="4461163"/>
          </a:xfrm>
        </p:spPr>
        <p:txBody>
          <a:bodyPr vert="horz" lIns="91440" tIns="45720" rIns="91440" bIns="45720" rtlCol="0" anchor="ctr">
            <a:normAutofit/>
          </a:bodyPr>
          <a:lstStyle/>
          <a:p>
            <a:r>
              <a:rPr lang="en-US" altLang="en-US" b="1" kern="1200">
                <a:solidFill>
                  <a:srgbClr val="FFFFFF"/>
                </a:solidFill>
                <a:latin typeface="+mj-lt"/>
                <a:ea typeface="+mj-ea"/>
                <a:cs typeface="+mj-cs"/>
              </a:rPr>
              <a:t>STRAIGHT THROUGH AND CROSSOVER WIRING</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1283" name="Rectangle 3">
            <a:extLst>
              <a:ext uri="{FF2B5EF4-FFF2-40B4-BE49-F238E27FC236}">
                <a16:creationId xmlns:a16="http://schemas.microsoft.com/office/drawing/2014/main" id="{9E905EB8-AF13-4D17-AEE6-6FB87813322D}"/>
              </a:ext>
            </a:extLst>
          </p:cNvPr>
          <p:cNvSpPr>
            <a:spLocks noGrp="1" noChangeArrowheads="1"/>
          </p:cNvSpPr>
          <p:nvPr>
            <p:ph type="body" idx="4294967295"/>
          </p:nvPr>
        </p:nvSpPr>
        <p:spPr>
          <a:xfrm>
            <a:off x="4447308" y="591344"/>
            <a:ext cx="6906491" cy="5585619"/>
          </a:xfrm>
        </p:spPr>
        <p:txBody>
          <a:bodyPr vert="horz" lIns="91440" tIns="45720" rIns="91440" bIns="45720" rtlCol="0" anchor="ctr">
            <a:normAutofit/>
          </a:bodyPr>
          <a:lstStyle/>
          <a:p>
            <a:r>
              <a:rPr lang="en-US" altLang="en-US" dirty="0"/>
              <a:t>Wiring within a twisted pair cable is configured as either </a:t>
            </a:r>
          </a:p>
          <a:p>
            <a:pPr lvl="1"/>
            <a:r>
              <a:rPr lang="en-US" altLang="en-US" b="1" dirty="0"/>
              <a:t>Straight through</a:t>
            </a:r>
            <a:r>
              <a:rPr lang="en-US" altLang="en-US" dirty="0"/>
              <a:t>, where each wire (or pin) is attached to the same contact point at each end</a:t>
            </a:r>
          </a:p>
          <a:p>
            <a:pPr lvl="1"/>
            <a:r>
              <a:rPr lang="en-US" altLang="en-US" b="1" dirty="0"/>
              <a:t>Crossover</a:t>
            </a:r>
            <a:r>
              <a:rPr lang="en-US" altLang="en-US" dirty="0"/>
              <a:t>, where transmit contacts on each end of the cable are connected to the receive contact at the other end</a:t>
            </a:r>
          </a:p>
        </p:txBody>
      </p:sp>
      <p:sp>
        <p:nvSpPr>
          <p:cNvPr id="4" name="Footer Placeholder 2">
            <a:extLst>
              <a:ext uri="{FF2B5EF4-FFF2-40B4-BE49-F238E27FC236}">
                <a16:creationId xmlns:a16="http://schemas.microsoft.com/office/drawing/2014/main" id="{42F2807B-807E-425A-8635-84EA364BCE27}"/>
              </a:ext>
            </a:extLst>
          </p:cNvPr>
          <p:cNvSpPr>
            <a:spLocks noGrp="1"/>
          </p:cNvSpPr>
          <p:nvPr>
            <p:ph type="ftr" sz="quarter" idx="10"/>
          </p:nvPr>
        </p:nvSpPr>
        <p:spPr>
          <a:xfrm>
            <a:off x="4038600" y="6356350"/>
            <a:ext cx="5251174" cy="365125"/>
          </a:xfrm>
        </p:spPr>
        <p:txBody>
          <a:bodyPr vert="horz" lIns="91440" tIns="45720" rIns="91440" bIns="45720" rtlCol="0" anchor="ctr">
            <a:normAutofit/>
          </a:bodyPr>
          <a:lstStyle/>
          <a:p>
            <a:pPr algn="ctr">
              <a:spcAft>
                <a:spcPts val="600"/>
              </a:spcAft>
            </a:pPr>
            <a:r>
              <a:rPr lang="en-US" altLang="en-US" kern="1200">
                <a:solidFill>
                  <a:schemeClr val="tx1">
                    <a:tint val="75000"/>
                  </a:schemeClr>
                </a:solidFill>
                <a:latin typeface="+mn-lt"/>
                <a:ea typeface="+mn-ea"/>
                <a:cs typeface="+mn-cs"/>
              </a:rPr>
              <a:t>Chapter 2: NETWORK CABLING</a:t>
            </a:r>
          </a:p>
        </p:txBody>
      </p:sp>
      <p:sp>
        <p:nvSpPr>
          <p:cNvPr id="5" name="Slide Number Placeholder 4">
            <a:extLst>
              <a:ext uri="{FF2B5EF4-FFF2-40B4-BE49-F238E27FC236}">
                <a16:creationId xmlns:a16="http://schemas.microsoft.com/office/drawing/2014/main" id="{D4238726-152E-4AD2-8D76-D5177139970B}"/>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CF6E71E0-CE3D-45C8-9BA3-6FF976E1EC6A}" type="slidenum">
              <a:rPr lang="en-US" altLang="en-US"/>
              <a:pPr>
                <a:spcAft>
                  <a:spcPts val="600"/>
                </a:spcAft>
              </a:pPr>
              <a:t>32</a:t>
            </a:fld>
            <a:endParaRPr lang="en-US" altLang="en-US"/>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D788A0-C1BB-4DF1-AB1B-C83984F5349C}"/>
              </a:ext>
            </a:extLst>
          </p:cNvPr>
          <p:cNvSpPr>
            <a:spLocks noGrp="1"/>
          </p:cNvSpPr>
          <p:nvPr>
            <p:ph type="ftr" sz="quarter" idx="10"/>
          </p:nvPr>
        </p:nvSpPr>
        <p:spPr/>
        <p:txBody>
          <a:bodyPr/>
          <a:lstStyle/>
          <a:p>
            <a:r>
              <a:rPr lang="en-US" altLang="en-US"/>
              <a:t>Chapter 2: NETWORK CABLING</a:t>
            </a:r>
          </a:p>
        </p:txBody>
      </p:sp>
      <p:sp>
        <p:nvSpPr>
          <p:cNvPr id="5" name="Slide Number Placeholder 5">
            <a:extLst>
              <a:ext uri="{FF2B5EF4-FFF2-40B4-BE49-F238E27FC236}">
                <a16:creationId xmlns:a16="http://schemas.microsoft.com/office/drawing/2014/main" id="{C20D4200-CCD0-431A-BA5C-B513CB444172}"/>
              </a:ext>
            </a:extLst>
          </p:cNvPr>
          <p:cNvSpPr>
            <a:spLocks noGrp="1"/>
          </p:cNvSpPr>
          <p:nvPr>
            <p:ph type="sldNum" sz="quarter" idx="12"/>
          </p:nvPr>
        </p:nvSpPr>
        <p:spPr/>
        <p:txBody>
          <a:bodyPr/>
          <a:lstStyle/>
          <a:p>
            <a:fld id="{1E2C462E-ED9B-460E-9798-3A3A1EDAC974}" type="slidenum">
              <a:rPr lang="en-US" altLang="en-US"/>
              <a:pPr/>
              <a:t>33</a:t>
            </a:fld>
            <a:endParaRPr lang="en-US" altLang="en-US"/>
          </a:p>
        </p:txBody>
      </p:sp>
      <p:sp>
        <p:nvSpPr>
          <p:cNvPr id="483330" name="Rectangle 2">
            <a:extLst>
              <a:ext uri="{FF2B5EF4-FFF2-40B4-BE49-F238E27FC236}">
                <a16:creationId xmlns:a16="http://schemas.microsoft.com/office/drawing/2014/main" id="{50E5D32B-3C0E-4997-A43C-375C2F637C9E}"/>
              </a:ext>
            </a:extLst>
          </p:cNvPr>
          <p:cNvSpPr>
            <a:spLocks noGrp="1" noChangeArrowheads="1"/>
          </p:cNvSpPr>
          <p:nvPr>
            <p:ph type="title"/>
          </p:nvPr>
        </p:nvSpPr>
        <p:spPr/>
        <p:txBody>
          <a:bodyPr/>
          <a:lstStyle/>
          <a:p>
            <a:r>
              <a:rPr lang="en-US" altLang="en-US" b="1"/>
              <a:t>STRAIGHT THROUGH WIRING</a:t>
            </a:r>
          </a:p>
        </p:txBody>
      </p:sp>
      <p:graphicFrame>
        <p:nvGraphicFramePr>
          <p:cNvPr id="483331" name="Object 3">
            <a:extLst>
              <a:ext uri="{FF2B5EF4-FFF2-40B4-BE49-F238E27FC236}">
                <a16:creationId xmlns:a16="http://schemas.microsoft.com/office/drawing/2014/main" id="{A49138DB-9C6E-477E-98A6-4DD173C4190A}"/>
              </a:ext>
            </a:extLst>
          </p:cNvPr>
          <p:cNvGraphicFramePr>
            <a:graphicFrameLocks noChangeAspect="1"/>
          </p:cNvGraphicFramePr>
          <p:nvPr>
            <p:ph idx="1"/>
          </p:nvPr>
        </p:nvGraphicFramePr>
        <p:xfrm>
          <a:off x="1847850" y="1925639"/>
          <a:ext cx="8561388" cy="4535487"/>
        </p:xfrm>
        <a:graphic>
          <a:graphicData uri="http://schemas.openxmlformats.org/presentationml/2006/ole">
            <mc:AlternateContent xmlns:mc="http://schemas.openxmlformats.org/markup-compatibility/2006">
              <mc:Choice xmlns:v="urn:schemas-microsoft-com:vml" Requires="v">
                <p:oleObj spid="_x0000_s4101" name="Visio" r:id="rId4" imgW="2727655" imgH="1444447" progId="Visio.Drawing.11">
                  <p:embed/>
                </p:oleObj>
              </mc:Choice>
              <mc:Fallback>
                <p:oleObj name="Visio" r:id="rId4" imgW="2727655" imgH="1444447" progId="Visio.Drawing.11">
                  <p:embed/>
                  <p:pic>
                    <p:nvPicPr>
                      <p:cNvPr id="483331" name="Object 3">
                        <a:extLst>
                          <a:ext uri="{FF2B5EF4-FFF2-40B4-BE49-F238E27FC236}">
                            <a16:creationId xmlns:a16="http://schemas.microsoft.com/office/drawing/2014/main" id="{A49138DB-9C6E-477E-98A6-4DD173C419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925639"/>
                        <a:ext cx="8561388"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3C9735B-A7F0-47F3-AB31-FBB7428FC802}"/>
              </a:ext>
            </a:extLst>
          </p:cNvPr>
          <p:cNvSpPr>
            <a:spLocks noGrp="1"/>
          </p:cNvSpPr>
          <p:nvPr>
            <p:ph type="ftr" sz="quarter" idx="10"/>
          </p:nvPr>
        </p:nvSpPr>
        <p:spPr/>
        <p:txBody>
          <a:bodyPr/>
          <a:lstStyle/>
          <a:p>
            <a:r>
              <a:rPr lang="en-US" altLang="en-US"/>
              <a:t>Chapter 2: NETWORK CABLING</a:t>
            </a:r>
          </a:p>
        </p:txBody>
      </p:sp>
      <p:sp>
        <p:nvSpPr>
          <p:cNvPr id="5" name="Slide Number Placeholder 5">
            <a:extLst>
              <a:ext uri="{FF2B5EF4-FFF2-40B4-BE49-F238E27FC236}">
                <a16:creationId xmlns:a16="http://schemas.microsoft.com/office/drawing/2014/main" id="{8E4064B0-CD4B-4BA3-B9E4-D67444740B95}"/>
              </a:ext>
            </a:extLst>
          </p:cNvPr>
          <p:cNvSpPr>
            <a:spLocks noGrp="1"/>
          </p:cNvSpPr>
          <p:nvPr>
            <p:ph type="sldNum" sz="quarter" idx="12"/>
          </p:nvPr>
        </p:nvSpPr>
        <p:spPr/>
        <p:txBody>
          <a:bodyPr/>
          <a:lstStyle/>
          <a:p>
            <a:fld id="{6F6F6FB5-3AE8-4FAE-9BD3-539BB0A32E0F}" type="slidenum">
              <a:rPr lang="en-US" altLang="en-US"/>
              <a:pPr/>
              <a:t>34</a:t>
            </a:fld>
            <a:endParaRPr lang="en-US" altLang="en-US"/>
          </a:p>
        </p:txBody>
      </p:sp>
      <p:sp>
        <p:nvSpPr>
          <p:cNvPr id="486402" name="Rectangle 2">
            <a:extLst>
              <a:ext uri="{FF2B5EF4-FFF2-40B4-BE49-F238E27FC236}">
                <a16:creationId xmlns:a16="http://schemas.microsoft.com/office/drawing/2014/main" id="{2EDEEC58-B1FC-4080-99B4-8D2ECBACF939}"/>
              </a:ext>
            </a:extLst>
          </p:cNvPr>
          <p:cNvSpPr>
            <a:spLocks noGrp="1" noChangeArrowheads="1"/>
          </p:cNvSpPr>
          <p:nvPr>
            <p:ph type="title"/>
          </p:nvPr>
        </p:nvSpPr>
        <p:spPr/>
        <p:txBody>
          <a:bodyPr/>
          <a:lstStyle/>
          <a:p>
            <a:r>
              <a:rPr lang="en-US" altLang="en-US" b="1"/>
              <a:t>CROSSOVER WIRING</a:t>
            </a:r>
          </a:p>
        </p:txBody>
      </p:sp>
      <p:graphicFrame>
        <p:nvGraphicFramePr>
          <p:cNvPr id="486403" name="Object 3">
            <a:extLst>
              <a:ext uri="{FF2B5EF4-FFF2-40B4-BE49-F238E27FC236}">
                <a16:creationId xmlns:a16="http://schemas.microsoft.com/office/drawing/2014/main" id="{8DE2F39A-1E82-42BB-A0B0-82A2AD9DCC08}"/>
              </a:ext>
            </a:extLst>
          </p:cNvPr>
          <p:cNvGraphicFramePr>
            <a:graphicFrameLocks noChangeAspect="1"/>
          </p:cNvGraphicFramePr>
          <p:nvPr>
            <p:ph idx="1"/>
          </p:nvPr>
        </p:nvGraphicFramePr>
        <p:xfrm>
          <a:off x="2659063" y="1700214"/>
          <a:ext cx="6856412" cy="4962525"/>
        </p:xfrm>
        <a:graphic>
          <a:graphicData uri="http://schemas.openxmlformats.org/presentationml/2006/ole">
            <mc:AlternateContent xmlns:mc="http://schemas.openxmlformats.org/markup-compatibility/2006">
              <mc:Choice xmlns:v="urn:schemas-microsoft-com:vml" Requires="v">
                <p:oleObj spid="_x0000_s5125" name="Visio" r:id="rId4" imgW="4954829" imgH="3586277" progId="Visio.Drawing.11">
                  <p:embed/>
                </p:oleObj>
              </mc:Choice>
              <mc:Fallback>
                <p:oleObj name="Visio" r:id="rId4" imgW="4954829" imgH="3586277" progId="Visio.Drawing.11">
                  <p:embed/>
                  <p:pic>
                    <p:nvPicPr>
                      <p:cNvPr id="486403" name="Object 3">
                        <a:extLst>
                          <a:ext uri="{FF2B5EF4-FFF2-40B4-BE49-F238E27FC236}">
                            <a16:creationId xmlns:a16="http://schemas.microsoft.com/office/drawing/2014/main" id="{8DE2F39A-1E82-42BB-A0B0-82A2AD9DC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9063" y="1700214"/>
                        <a:ext cx="6856412"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C5BA0B-BBF7-4B32-A87A-72EBC9F99F86}"/>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b="1" i="0" kern="1200">
                <a:solidFill>
                  <a:srgbClr val="000000"/>
                </a:solidFill>
                <a:effectLst/>
                <a:latin typeface="+mj-lt"/>
                <a:ea typeface="+mj-ea"/>
                <a:cs typeface="+mj-cs"/>
              </a:rPr>
              <a:t>What Is Straight Through Cable?</a:t>
            </a:r>
            <a:endParaRPr lang="en-US" kern="1200">
              <a:solidFill>
                <a:srgbClr val="000000"/>
              </a:solidFill>
              <a:latin typeface="+mj-lt"/>
              <a:ea typeface="+mj-ea"/>
              <a:cs typeface="+mj-cs"/>
            </a:endParaRP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06C1CFDE-0BBF-481D-A333-F6D74CA695D9}"/>
              </a:ext>
            </a:extLst>
          </p:cNvPr>
          <p:cNvPicPr>
            <a:picLocks noGrp="1" noChangeAspect="1"/>
          </p:cNvPicPr>
          <p:nvPr>
            <p:ph sz="half" idx="2"/>
          </p:nvPr>
        </p:nvPicPr>
        <p:blipFill>
          <a:blip r:embed="rId3"/>
          <a:stretch>
            <a:fillRect/>
          </a:stretch>
        </p:blipFill>
        <p:spPr>
          <a:xfrm>
            <a:off x="429349" y="2496178"/>
            <a:ext cx="3661831" cy="1885842"/>
          </a:xfrm>
          <a:prstGeom prst="rect">
            <a:avLst/>
          </a:prstGeom>
        </p:spPr>
      </p:pic>
      <p:sp>
        <p:nvSpPr>
          <p:cNvPr id="3" name="Content Placeholder 2">
            <a:extLst>
              <a:ext uri="{FF2B5EF4-FFF2-40B4-BE49-F238E27FC236}">
                <a16:creationId xmlns:a16="http://schemas.microsoft.com/office/drawing/2014/main" id="{382B015F-B323-4B6D-BC59-23BB900B1558}"/>
              </a:ext>
            </a:extLst>
          </p:cNvPr>
          <p:cNvSpPr>
            <a:spLocks noGrp="1"/>
          </p:cNvSpPr>
          <p:nvPr>
            <p:ph sz="half" idx="1"/>
          </p:nvPr>
        </p:nvSpPr>
        <p:spPr>
          <a:xfrm>
            <a:off x="6090574" y="2421682"/>
            <a:ext cx="4977578" cy="3639289"/>
          </a:xfrm>
        </p:spPr>
        <p:txBody>
          <a:bodyPr vert="horz" lIns="91440" tIns="45720" rIns="91440" bIns="45720" rtlCol="0" anchor="ctr">
            <a:normAutofit/>
          </a:bodyPr>
          <a:lstStyle/>
          <a:p>
            <a:r>
              <a:rPr lang="en-US" sz="1700" b="0" i="0">
                <a:solidFill>
                  <a:srgbClr val="000000"/>
                </a:solidFill>
                <a:effectLst/>
              </a:rPr>
              <a:t>A straight through cable is a type of twisted pair cable that is used in local area networks to connect a computer to a network hub such as a router. </a:t>
            </a:r>
          </a:p>
          <a:p>
            <a:r>
              <a:rPr lang="en-US" sz="1700" b="0" i="0">
                <a:solidFill>
                  <a:srgbClr val="000000"/>
                </a:solidFill>
                <a:effectLst/>
              </a:rPr>
              <a:t>This type of cable is also sometimes called a patch cable and is an alternative to wireless connections where one or more computers access a router through a wireless signal. </a:t>
            </a:r>
          </a:p>
          <a:p>
            <a:r>
              <a:rPr lang="en-US" sz="1700" b="0" i="0">
                <a:solidFill>
                  <a:srgbClr val="000000"/>
                </a:solidFill>
                <a:effectLst/>
              </a:rPr>
              <a:t>On a straight through cable, the wired pins match. </a:t>
            </a:r>
          </a:p>
          <a:p>
            <a:r>
              <a:rPr lang="en-US" sz="1700" b="0" i="0">
                <a:solidFill>
                  <a:srgbClr val="000000"/>
                </a:solidFill>
                <a:effectLst/>
              </a:rPr>
              <a:t>Straight through cable use one wiring standard:</a:t>
            </a:r>
          </a:p>
          <a:p>
            <a:pPr lvl="1"/>
            <a:r>
              <a:rPr lang="en-US" sz="1700" b="0" i="0">
                <a:solidFill>
                  <a:srgbClr val="000000"/>
                </a:solidFill>
                <a:effectLst/>
              </a:rPr>
              <a:t> both ends use T568A wiring standard or both ends use T568B wiring standard.</a:t>
            </a:r>
            <a:endParaRPr lang="en-US" sz="1700">
              <a:solidFill>
                <a:srgbClr val="000000"/>
              </a:solidFill>
            </a:endParaRPr>
          </a:p>
        </p:txBody>
      </p:sp>
    </p:spTree>
    <p:extLst>
      <p:ext uri="{BB962C8B-B14F-4D97-AF65-F5344CB8AC3E}">
        <p14:creationId xmlns:p14="http://schemas.microsoft.com/office/powerpoint/2010/main" val="3708141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8FD73-2B37-45B8-892A-F27A566A9F6F}"/>
              </a:ext>
            </a:extLst>
          </p:cNvPr>
          <p:cNvSpPr>
            <a:spLocks noGrp="1"/>
          </p:cNvSpPr>
          <p:nvPr>
            <p:ph type="title"/>
          </p:nvPr>
        </p:nvSpPr>
        <p:spPr/>
        <p:txBody>
          <a:bodyPr/>
          <a:lstStyle/>
          <a:p>
            <a:r>
              <a:rPr lang="en-SG" b="1" i="0" dirty="0">
                <a:solidFill>
                  <a:srgbClr val="444444"/>
                </a:solidFill>
                <a:effectLst/>
                <a:latin typeface="Open Sans"/>
              </a:rPr>
              <a:t>What Is Crossover Cable?</a:t>
            </a:r>
            <a:endParaRPr lang="en-SG" dirty="0"/>
          </a:p>
        </p:txBody>
      </p:sp>
      <p:sp>
        <p:nvSpPr>
          <p:cNvPr id="3" name="Content Placeholder 2">
            <a:extLst>
              <a:ext uri="{FF2B5EF4-FFF2-40B4-BE49-F238E27FC236}">
                <a16:creationId xmlns:a16="http://schemas.microsoft.com/office/drawing/2014/main" id="{6684550E-81E2-46B1-A6E8-7ABE26E155BA}"/>
              </a:ext>
            </a:extLst>
          </p:cNvPr>
          <p:cNvSpPr>
            <a:spLocks noGrp="1"/>
          </p:cNvSpPr>
          <p:nvPr>
            <p:ph sz="half" idx="1"/>
          </p:nvPr>
        </p:nvSpPr>
        <p:spPr/>
        <p:txBody>
          <a:bodyPr>
            <a:normAutofit fontScale="70000" lnSpcReduction="20000"/>
          </a:bodyPr>
          <a:lstStyle/>
          <a:p>
            <a:r>
              <a:rPr lang="en-SG" b="0" i="0" dirty="0">
                <a:solidFill>
                  <a:srgbClr val="444444"/>
                </a:solidFill>
                <a:effectLst/>
                <a:latin typeface="Open Sans"/>
              </a:rPr>
              <a:t>A crossover Ethernet cable is a type of Ethernet cable used to connect computing devices together directly.</a:t>
            </a:r>
          </a:p>
          <a:p>
            <a:r>
              <a:rPr lang="en-SG" b="0" i="0" dirty="0">
                <a:solidFill>
                  <a:srgbClr val="444444"/>
                </a:solidFill>
                <a:effectLst/>
                <a:latin typeface="Open Sans"/>
              </a:rPr>
              <a:t> Unlike straight through cable, the RJ45 crossover cable uses two different wiring standards: one end uses the T568A wiring standard, and the other end uses the T568B wiring standard. </a:t>
            </a:r>
          </a:p>
          <a:p>
            <a:r>
              <a:rPr lang="en-SG" b="0" i="0" dirty="0">
                <a:solidFill>
                  <a:srgbClr val="444444"/>
                </a:solidFill>
                <a:effectLst/>
                <a:latin typeface="Open Sans"/>
              </a:rPr>
              <a:t>The internal wiring of Ethernet crossover cables reverses the transmit and receive signals. </a:t>
            </a:r>
          </a:p>
          <a:p>
            <a:r>
              <a:rPr lang="en-SG" b="1" i="0" dirty="0">
                <a:solidFill>
                  <a:srgbClr val="444444"/>
                </a:solidFill>
                <a:effectLst/>
                <a:latin typeface="Open Sans"/>
              </a:rPr>
              <a:t>It is most often used to connect two devices of the same type: e.g. two computers (via network interface controller) or two switches to each other.</a:t>
            </a:r>
            <a:endParaRPr lang="en-SG" b="1" dirty="0"/>
          </a:p>
        </p:txBody>
      </p:sp>
      <p:sp>
        <p:nvSpPr>
          <p:cNvPr id="4" name="Content Placeholder 3">
            <a:extLst>
              <a:ext uri="{FF2B5EF4-FFF2-40B4-BE49-F238E27FC236}">
                <a16:creationId xmlns:a16="http://schemas.microsoft.com/office/drawing/2014/main" id="{C2424553-2142-462D-8413-4252BB3C6233}"/>
              </a:ext>
            </a:extLst>
          </p:cNvPr>
          <p:cNvSpPr>
            <a:spLocks noGrp="1"/>
          </p:cNvSpPr>
          <p:nvPr>
            <p:ph sz="half" idx="2"/>
          </p:nvPr>
        </p:nvSpPr>
        <p:spPr/>
        <p:txBody>
          <a:bodyPr>
            <a:normAutofit fontScale="70000" lnSpcReduction="20000"/>
          </a:bodyPr>
          <a:lstStyle/>
          <a:p>
            <a:endParaRPr lang="en-SG"/>
          </a:p>
        </p:txBody>
      </p:sp>
      <p:pic>
        <p:nvPicPr>
          <p:cNvPr id="6" name="Picture 5">
            <a:extLst>
              <a:ext uri="{FF2B5EF4-FFF2-40B4-BE49-F238E27FC236}">
                <a16:creationId xmlns:a16="http://schemas.microsoft.com/office/drawing/2014/main" id="{091E858D-DC8E-4DD1-B816-61BA2B000D99}"/>
              </a:ext>
            </a:extLst>
          </p:cNvPr>
          <p:cNvPicPr>
            <a:picLocks noChangeAspect="1"/>
          </p:cNvPicPr>
          <p:nvPr/>
        </p:nvPicPr>
        <p:blipFill>
          <a:blip r:embed="rId2"/>
          <a:stretch>
            <a:fillRect/>
          </a:stretch>
        </p:blipFill>
        <p:spPr>
          <a:xfrm>
            <a:off x="6096000" y="1690688"/>
            <a:ext cx="5257800" cy="4621212"/>
          </a:xfrm>
          <a:prstGeom prst="rect">
            <a:avLst/>
          </a:prstGeom>
        </p:spPr>
      </p:pic>
    </p:spTree>
    <p:extLst>
      <p:ext uri="{BB962C8B-B14F-4D97-AF65-F5344CB8AC3E}">
        <p14:creationId xmlns:p14="http://schemas.microsoft.com/office/powerpoint/2010/main" val="2888523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995FA0A6-A80E-415F-8627-1AB4C1814562}"/>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SELF STUDY</a:t>
            </a:r>
          </a:p>
        </p:txBody>
      </p:sp>
      <p:sp>
        <p:nvSpPr>
          <p:cNvPr id="6" name="Content Placeholder 5">
            <a:extLst>
              <a:ext uri="{FF2B5EF4-FFF2-40B4-BE49-F238E27FC236}">
                <a16:creationId xmlns:a16="http://schemas.microsoft.com/office/drawing/2014/main" id="{D448194C-6969-4EBC-AE7A-F8D975B1511C}"/>
              </a:ext>
            </a:extLst>
          </p:cNvPr>
          <p:cNvSpPr>
            <a:spLocks noGrp="1"/>
          </p:cNvSpPr>
          <p:nvPr>
            <p:ph idx="1"/>
          </p:nvPr>
        </p:nvSpPr>
        <p:spPr>
          <a:xfrm>
            <a:off x="3045368" y="4074718"/>
            <a:ext cx="6105194" cy="682079"/>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DIFFERENCE BETWEEN STRAIGHT THROUGH &amp; CROSS OVER</a:t>
            </a:r>
          </a:p>
        </p:txBody>
      </p:sp>
    </p:spTree>
    <p:extLst>
      <p:ext uri="{BB962C8B-B14F-4D97-AF65-F5344CB8AC3E}">
        <p14:creationId xmlns:p14="http://schemas.microsoft.com/office/powerpoint/2010/main" val="4002721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176AD1-71E6-4A47-8A77-F1C4E80DDDD3}"/>
              </a:ext>
            </a:extLst>
          </p:cNvPr>
          <p:cNvSpPr>
            <a:spLocks noGrp="1"/>
          </p:cNvSpPr>
          <p:nvPr>
            <p:ph type="title"/>
          </p:nvPr>
        </p:nvSpPr>
        <p:spPr>
          <a:xfrm>
            <a:off x="808638" y="386930"/>
            <a:ext cx="9236700" cy="1188950"/>
          </a:xfrm>
        </p:spPr>
        <p:txBody>
          <a:bodyPr anchor="b">
            <a:normAutofit/>
          </a:bodyPr>
          <a:lstStyle/>
          <a:p>
            <a:r>
              <a:rPr lang="en-SG" sz="5400"/>
              <a:t>Cabling and the Need for Speed</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65CFF0-CECB-4B4F-B7F4-21B6EB75CC8D}"/>
              </a:ext>
            </a:extLst>
          </p:cNvPr>
          <p:cNvSpPr>
            <a:spLocks noGrp="1"/>
          </p:cNvSpPr>
          <p:nvPr>
            <p:ph idx="1"/>
          </p:nvPr>
        </p:nvSpPr>
        <p:spPr>
          <a:xfrm>
            <a:off x="793660" y="2599509"/>
            <a:ext cx="10143668" cy="3435531"/>
          </a:xfrm>
        </p:spPr>
        <p:txBody>
          <a:bodyPr anchor="ctr">
            <a:normAutofit/>
          </a:bodyPr>
          <a:lstStyle/>
          <a:p>
            <a:r>
              <a:rPr lang="en-SG" sz="2400"/>
              <a:t>The past few years have seen some tremendous advances not only in networking technologies but also in the demands placed on them. </a:t>
            </a:r>
          </a:p>
          <a:p>
            <a:r>
              <a:rPr lang="en-SG" sz="2400"/>
              <a:t>In the past 20 years, we have seen the emergence of standards for </a:t>
            </a:r>
            <a:r>
              <a:rPr lang="en-SG" sz="2400" b="1"/>
              <a:t>10Mb Ethernet, 16Mb Token Ring, 100Mb FDDI, 100Mb Ethernet, 155Mb ATM (Asynchronous Transfer Mode), 655Mb ATM, 1Gb Ethernet, 2.5Gb ATM., and 10Gb Ethernet</a:t>
            </a:r>
            <a:r>
              <a:rPr lang="en-SG" sz="2400"/>
              <a:t> (over optical fiber only as of this writing). </a:t>
            </a:r>
          </a:p>
          <a:p>
            <a:r>
              <a:rPr lang="en-SG" sz="2400"/>
              <a:t>Network technology designers are already planning technologies to support data rates of up to 100Gbps.</a:t>
            </a:r>
          </a:p>
        </p:txBody>
      </p:sp>
    </p:spTree>
    <p:extLst>
      <p:ext uri="{BB962C8B-B14F-4D97-AF65-F5344CB8AC3E}">
        <p14:creationId xmlns:p14="http://schemas.microsoft.com/office/powerpoint/2010/main" val="2756200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1DA8D-5EFF-413A-B8AD-F8E8596A9018}"/>
              </a:ext>
            </a:extLst>
          </p:cNvPr>
          <p:cNvSpPr>
            <a:spLocks noGrp="1"/>
          </p:cNvSpPr>
          <p:nvPr>
            <p:ph type="title"/>
          </p:nvPr>
        </p:nvSpPr>
        <p:spPr>
          <a:xfrm>
            <a:off x="1282963" y="1238080"/>
            <a:ext cx="9849751" cy="1349671"/>
          </a:xfrm>
        </p:spPr>
        <p:txBody>
          <a:bodyPr anchor="b">
            <a:normAutofit/>
          </a:bodyPr>
          <a:lstStyle/>
          <a:p>
            <a:r>
              <a:rPr lang="en-SG" sz="5400"/>
              <a:t>Cont…</a:t>
            </a:r>
          </a:p>
        </p:txBody>
      </p:sp>
      <p:sp>
        <p:nvSpPr>
          <p:cNvPr id="3" name="Content Placeholder 2">
            <a:extLst>
              <a:ext uri="{FF2B5EF4-FFF2-40B4-BE49-F238E27FC236}">
                <a16:creationId xmlns:a16="http://schemas.microsoft.com/office/drawing/2014/main" id="{2DF7B861-1733-4B14-9CC0-A64B4F335EAA}"/>
              </a:ext>
            </a:extLst>
          </p:cNvPr>
          <p:cNvSpPr>
            <a:spLocks noGrp="1"/>
          </p:cNvSpPr>
          <p:nvPr>
            <p:ph idx="1"/>
          </p:nvPr>
        </p:nvSpPr>
        <p:spPr>
          <a:xfrm>
            <a:off x="1289304" y="2902913"/>
            <a:ext cx="9849751" cy="3032168"/>
          </a:xfrm>
        </p:spPr>
        <p:txBody>
          <a:bodyPr anchor="ctr">
            <a:normAutofit/>
          </a:bodyPr>
          <a:lstStyle/>
          <a:p>
            <a:r>
              <a:rPr lang="en-SG" sz="2000"/>
              <a:t>The average number of nodes on a network segment has decreased dramatically, while the number of applications and the size of the data transferred has increased dramatically. </a:t>
            </a:r>
          </a:p>
          <a:p>
            <a:r>
              <a:rPr lang="en-SG" sz="2000"/>
              <a:t>Applications are becoming more complex, and the amount of network bandwidth required by the typical user is increasing.</a:t>
            </a:r>
          </a:p>
          <a:p>
            <a:endParaRPr lang="en-SG" sz="2000"/>
          </a:p>
        </p:txBody>
      </p:sp>
    </p:spTree>
    <p:extLst>
      <p:ext uri="{BB962C8B-B14F-4D97-AF65-F5344CB8AC3E}">
        <p14:creationId xmlns:p14="http://schemas.microsoft.com/office/powerpoint/2010/main" val="80702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01FF2-FF13-44A2-B197-855EB053312E}"/>
              </a:ext>
            </a:extLst>
          </p:cNvPr>
          <p:cNvSpPr>
            <a:spLocks noGrp="1"/>
          </p:cNvSpPr>
          <p:nvPr>
            <p:ph type="title"/>
          </p:nvPr>
        </p:nvSpPr>
        <p:spPr>
          <a:xfrm>
            <a:off x="1153618" y="1239927"/>
            <a:ext cx="4008586" cy="4680583"/>
          </a:xfrm>
        </p:spPr>
        <p:txBody>
          <a:bodyPr anchor="ctr">
            <a:normAutofit/>
          </a:bodyPr>
          <a:lstStyle/>
          <a:p>
            <a:r>
              <a:rPr lang="en-SG" dirty="0"/>
              <a:t>Types of Communication Media</a:t>
            </a:r>
          </a:p>
        </p:txBody>
      </p:sp>
      <p:sp>
        <p:nvSpPr>
          <p:cNvPr id="3" name="Content Placeholder 2">
            <a:extLst>
              <a:ext uri="{FF2B5EF4-FFF2-40B4-BE49-F238E27FC236}">
                <a16:creationId xmlns:a16="http://schemas.microsoft.com/office/drawing/2014/main" id="{C227A25F-0ADE-45F1-9EB5-60C74D7CB739}"/>
              </a:ext>
            </a:extLst>
          </p:cNvPr>
          <p:cNvSpPr>
            <a:spLocks noGrp="1"/>
          </p:cNvSpPr>
          <p:nvPr>
            <p:ph idx="1"/>
          </p:nvPr>
        </p:nvSpPr>
        <p:spPr>
          <a:xfrm>
            <a:off x="6291923" y="1239927"/>
            <a:ext cx="4971824" cy="4680583"/>
          </a:xfrm>
        </p:spPr>
        <p:txBody>
          <a:bodyPr anchor="ctr">
            <a:normAutofit/>
          </a:bodyPr>
          <a:lstStyle/>
          <a:p>
            <a:r>
              <a:rPr lang="en-SG" sz="1700"/>
              <a:t>Four major types of communications media (cabling) are available for data networking today:</a:t>
            </a:r>
            <a:r>
              <a:rPr lang="en-SG" sz="1700" b="1"/>
              <a:t> unshielded twisted pair (UTP), shielded or screened twisted pair (STP or ScTP), coaxial, and fiber optic (FO)</a:t>
            </a:r>
            <a:r>
              <a:rPr lang="en-SG" sz="1700"/>
              <a:t>. </a:t>
            </a:r>
          </a:p>
          <a:p>
            <a:r>
              <a:rPr lang="en-SG" sz="1700"/>
              <a:t>It is important to distinguish between backbone cables and horizontal cables. </a:t>
            </a:r>
          </a:p>
          <a:p>
            <a:pPr lvl="1"/>
            <a:r>
              <a:rPr lang="en-SG" sz="1700"/>
              <a:t>Backbone cables connect network equipment such as servers, switches, and routers and connect equipment rooms and communication closets.</a:t>
            </a:r>
          </a:p>
          <a:p>
            <a:pPr lvl="1"/>
            <a:r>
              <a:rPr lang="en-SG" sz="1700"/>
              <a:t> Horizontal cables run from the communication closets to the wall outlets. </a:t>
            </a:r>
          </a:p>
          <a:p>
            <a:pPr lvl="1"/>
            <a:r>
              <a:rPr lang="en-SG" sz="1700"/>
              <a:t>For new installations, multistrand fiber-optic cable is essentially universal as backbone cable. </a:t>
            </a:r>
          </a:p>
        </p:txBody>
      </p:sp>
    </p:spTree>
    <p:extLst>
      <p:ext uri="{BB962C8B-B14F-4D97-AF65-F5344CB8AC3E}">
        <p14:creationId xmlns:p14="http://schemas.microsoft.com/office/powerpoint/2010/main" val="172747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D1EF0-CECD-4405-8963-928BFBDC1415}"/>
              </a:ext>
            </a:extLst>
          </p:cNvPr>
          <p:cNvSpPr>
            <a:spLocks noGrp="1"/>
          </p:cNvSpPr>
          <p:nvPr>
            <p:ph type="title"/>
          </p:nvPr>
        </p:nvSpPr>
        <p:spPr>
          <a:xfrm>
            <a:off x="1153618" y="1239927"/>
            <a:ext cx="4008586" cy="4680583"/>
          </a:xfrm>
        </p:spPr>
        <p:txBody>
          <a:bodyPr anchor="ctr">
            <a:normAutofit/>
          </a:bodyPr>
          <a:lstStyle/>
          <a:p>
            <a:r>
              <a:rPr lang="en-SG" sz="5200" dirty="0"/>
              <a:t>Twisted-Pair Cable</a:t>
            </a:r>
          </a:p>
        </p:txBody>
      </p:sp>
      <p:sp>
        <p:nvSpPr>
          <p:cNvPr id="3" name="Content Placeholder 2">
            <a:extLst>
              <a:ext uri="{FF2B5EF4-FFF2-40B4-BE49-F238E27FC236}">
                <a16:creationId xmlns:a16="http://schemas.microsoft.com/office/drawing/2014/main" id="{C2DAF144-F605-4354-B4D6-511BE6250D49}"/>
              </a:ext>
            </a:extLst>
          </p:cNvPr>
          <p:cNvSpPr>
            <a:spLocks noGrp="1"/>
          </p:cNvSpPr>
          <p:nvPr>
            <p:ph idx="1"/>
          </p:nvPr>
        </p:nvSpPr>
        <p:spPr>
          <a:xfrm>
            <a:off x="6291923" y="1239927"/>
            <a:ext cx="4971824" cy="4680583"/>
          </a:xfrm>
        </p:spPr>
        <p:txBody>
          <a:bodyPr anchor="ctr">
            <a:normAutofit/>
          </a:bodyPr>
          <a:lstStyle/>
          <a:p>
            <a:r>
              <a:rPr lang="en-SG" sz="2000"/>
              <a:t>By far the most economical and widely installed cabling today is twisted-pair wiring. </a:t>
            </a:r>
          </a:p>
          <a:p>
            <a:r>
              <a:rPr lang="en-SG" sz="2000"/>
              <a:t>Not only is twisted-pair wiring less expensive than other media, installation is also simpler, and the tools required to install it are not as costly. </a:t>
            </a:r>
          </a:p>
          <a:p>
            <a:r>
              <a:rPr lang="en-SG" sz="2000"/>
              <a:t>Unshielded twisted pair (UTP) and shielded twisted pair (STP) are the two primary varieties of twisted pair on the market today. </a:t>
            </a:r>
          </a:p>
          <a:p>
            <a:r>
              <a:rPr lang="en-SG" sz="2000"/>
              <a:t>Screened twisted pair (ScTP) is a variant of STP.</a:t>
            </a:r>
          </a:p>
        </p:txBody>
      </p:sp>
    </p:spTree>
    <p:extLst>
      <p:ext uri="{BB962C8B-B14F-4D97-AF65-F5344CB8AC3E}">
        <p14:creationId xmlns:p14="http://schemas.microsoft.com/office/powerpoint/2010/main" val="54498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53AD0-2E84-43BF-9194-B49932294327}"/>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a:t>Unshielded Twisted Pair (UTP)</a:t>
            </a:r>
          </a:p>
        </p:txBody>
      </p:sp>
      <p:grpSp>
        <p:nvGrpSpPr>
          <p:cNvPr id="137" name="Group 13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8" name="Rectangle 1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25BA57-E023-40B8-879F-5B234C07C8B2}"/>
              </a:ext>
            </a:extLst>
          </p:cNvPr>
          <p:cNvSpPr>
            <a:spLocks noGrp="1"/>
          </p:cNvSpPr>
          <p:nvPr>
            <p:ph sz="half" idx="1"/>
          </p:nvPr>
        </p:nvSpPr>
        <p:spPr>
          <a:xfrm>
            <a:off x="590719" y="2330505"/>
            <a:ext cx="4559425" cy="3979585"/>
          </a:xfrm>
        </p:spPr>
        <p:txBody>
          <a:bodyPr vert="horz" lIns="91440" tIns="45720" rIns="91440" bIns="45720" rtlCol="0" anchor="ctr">
            <a:normAutofit/>
          </a:bodyPr>
          <a:lstStyle/>
          <a:p>
            <a:r>
              <a:rPr lang="en-US" sz="1900"/>
              <a:t> Unshielded twisted pair (UTP) for LANs first became common in the late 1980s with the advent of Ethernet over twisted-pair wiring and the 10Base-T standard. </a:t>
            </a:r>
          </a:p>
          <a:p>
            <a:r>
              <a:rPr lang="en-US" sz="1900"/>
              <a:t>UTP is cost effective and simple to install, and its bandwidth capabilities are continually being improved.</a:t>
            </a:r>
          </a:p>
          <a:p>
            <a:r>
              <a:rPr lang="en-US" sz="1900"/>
              <a:t>UTP cabling typically has only an outer covering (jacket) consisting of some type of nonconducting material. </a:t>
            </a:r>
          </a:p>
          <a:p>
            <a:r>
              <a:rPr lang="en-US" sz="1900"/>
              <a:t>This jacket covers one or more pairs of wire that are twisted together. </a:t>
            </a:r>
          </a:p>
        </p:txBody>
      </p:sp>
      <p:sp>
        <p:nvSpPr>
          <p:cNvPr id="143" name="Rectangle 14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lack UTP Cable, Rs 3000 /piece VG-TECH INFOTEL | ID: 17677459533">
            <a:extLst>
              <a:ext uri="{FF2B5EF4-FFF2-40B4-BE49-F238E27FC236}">
                <a16:creationId xmlns:a16="http://schemas.microsoft.com/office/drawing/2014/main" id="{88387DEF-1228-482A-836C-E62CC018532A}"/>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2679" r="19551"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909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90137-92E1-4F2B-BA1C-473E97F0AEC3}"/>
              </a:ext>
            </a:extLst>
          </p:cNvPr>
          <p:cNvSpPr>
            <a:spLocks noGrp="1"/>
          </p:cNvSpPr>
          <p:nvPr>
            <p:ph type="title"/>
          </p:nvPr>
        </p:nvSpPr>
        <p:spPr>
          <a:xfrm>
            <a:off x="1153618" y="1239927"/>
            <a:ext cx="4008586" cy="4680583"/>
          </a:xfrm>
        </p:spPr>
        <p:txBody>
          <a:bodyPr anchor="ctr">
            <a:normAutofit/>
          </a:bodyPr>
          <a:lstStyle/>
          <a:p>
            <a:r>
              <a:rPr lang="en-SG" sz="5200" dirty="0"/>
              <a:t>Cont..</a:t>
            </a:r>
          </a:p>
        </p:txBody>
      </p:sp>
      <p:sp>
        <p:nvSpPr>
          <p:cNvPr id="3" name="Content Placeholder 2">
            <a:extLst>
              <a:ext uri="{FF2B5EF4-FFF2-40B4-BE49-F238E27FC236}">
                <a16:creationId xmlns:a16="http://schemas.microsoft.com/office/drawing/2014/main" id="{01C149C9-8915-4F62-8154-BF7783F8A95E}"/>
              </a:ext>
            </a:extLst>
          </p:cNvPr>
          <p:cNvSpPr>
            <a:spLocks noGrp="1"/>
          </p:cNvSpPr>
          <p:nvPr>
            <p:ph idx="1"/>
          </p:nvPr>
        </p:nvSpPr>
        <p:spPr>
          <a:xfrm>
            <a:off x="6291923" y="1239927"/>
            <a:ext cx="4971824" cy="4680583"/>
          </a:xfrm>
        </p:spPr>
        <p:txBody>
          <a:bodyPr anchor="ctr">
            <a:normAutofit/>
          </a:bodyPr>
          <a:lstStyle/>
          <a:p>
            <a:r>
              <a:rPr lang="en-SG" sz="2000"/>
              <a:t>This simple cable consists of a jacket that surrounds four twisted pairs.</a:t>
            </a:r>
          </a:p>
          <a:p>
            <a:r>
              <a:rPr lang="en-SG" sz="2000"/>
              <a:t> Each wire is covered by an insulation material with good dielectric properties. </a:t>
            </a:r>
          </a:p>
          <a:p>
            <a:r>
              <a:rPr lang="en-SG" sz="2000"/>
              <a:t>For data cables, this means that in addition to being electrically nonconductive, it must also have certain properties that allow good signal propagation.</a:t>
            </a:r>
          </a:p>
          <a:p>
            <a:r>
              <a:rPr lang="en-SG" sz="2000"/>
              <a:t>Its great popularity is mostly due to the cost and ease of installation.</a:t>
            </a:r>
          </a:p>
          <a:p>
            <a:r>
              <a:rPr lang="en-SG" sz="2000"/>
              <a:t>With every new generation of UTP cable, network engineers think they have reached the limits of the UTP cable’s bandwidth and capabilities. </a:t>
            </a:r>
          </a:p>
        </p:txBody>
      </p:sp>
    </p:spTree>
    <p:extLst>
      <p:ext uri="{BB962C8B-B14F-4D97-AF65-F5344CB8AC3E}">
        <p14:creationId xmlns:p14="http://schemas.microsoft.com/office/powerpoint/2010/main" val="2994631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2751</Words>
  <Application>Microsoft Office PowerPoint</Application>
  <PresentationFormat>Widescreen</PresentationFormat>
  <Paragraphs>209</Paragraphs>
  <Slides>37</Slides>
  <Notes>13</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4" baseType="lpstr">
      <vt:lpstr>Arial</vt:lpstr>
      <vt:lpstr>Calibri</vt:lpstr>
      <vt:lpstr>Calibri Light</vt:lpstr>
      <vt:lpstr>Open Sans</vt:lpstr>
      <vt:lpstr>StarSymbol</vt:lpstr>
      <vt:lpstr>Office Theme</vt:lpstr>
      <vt:lpstr>Microsoft Visio Drawing</vt:lpstr>
      <vt:lpstr>Cabling A brief journey towards network wiring</vt:lpstr>
      <vt:lpstr>The Importance of Reliable Cabling</vt:lpstr>
      <vt:lpstr>The Cost of Poor Cabling</vt:lpstr>
      <vt:lpstr>Cabling and the Need for Speed</vt:lpstr>
      <vt:lpstr>Cont…</vt:lpstr>
      <vt:lpstr>Types of Communication Media</vt:lpstr>
      <vt:lpstr>Twisted-Pair Cable</vt:lpstr>
      <vt:lpstr>Unshielded Twisted Pair (UTP)</vt:lpstr>
      <vt:lpstr>Cont..</vt:lpstr>
      <vt:lpstr>Shielded Twisted Pair (STP)</vt:lpstr>
      <vt:lpstr>Cont….</vt:lpstr>
      <vt:lpstr>Screened Twisted Pair (ScTP)</vt:lpstr>
      <vt:lpstr>Cont…</vt:lpstr>
      <vt:lpstr>Not All UTP Is Created Equal!</vt:lpstr>
      <vt:lpstr>Cont…</vt:lpstr>
      <vt:lpstr>Cont….</vt:lpstr>
      <vt:lpstr>Cont….</vt:lpstr>
      <vt:lpstr>Cont…</vt:lpstr>
      <vt:lpstr>Cont….</vt:lpstr>
      <vt:lpstr>Coaxial Cable</vt:lpstr>
      <vt:lpstr>Optical-Fiber Cable</vt:lpstr>
      <vt:lpstr>Structured Cabling Infrastructure</vt:lpstr>
      <vt:lpstr>I/O &amp; Faceplates</vt:lpstr>
      <vt:lpstr>Patch Panel</vt:lpstr>
      <vt:lpstr>Patch Cord &amp; UTP Connectors</vt:lpstr>
      <vt:lpstr>Color Codes</vt:lpstr>
      <vt:lpstr>Cutting, Striping &amp; Crimping Tools</vt:lpstr>
      <vt:lpstr>Punching Tool</vt:lpstr>
      <vt:lpstr>Making Cables</vt:lpstr>
      <vt:lpstr>Wire Testing Equipment</vt:lpstr>
      <vt:lpstr>Cabling Rules</vt:lpstr>
      <vt:lpstr>STRAIGHT THROUGH AND CROSSOVER WIRING</vt:lpstr>
      <vt:lpstr>STRAIGHT THROUGH WIRING</vt:lpstr>
      <vt:lpstr>CROSSOVER WIRING</vt:lpstr>
      <vt:lpstr>What Is Straight Through Cable?</vt:lpstr>
      <vt:lpstr>What Is Crossover Cable?</vt:lpstr>
      <vt:lpstr>SELF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Cabling A brief journey towards network wiring</dc:title>
  <dc:creator>Risala Khan</dc:creator>
  <cp:lastModifiedBy>Risala Khan</cp:lastModifiedBy>
  <cp:revision>1</cp:revision>
  <dcterms:created xsi:type="dcterms:W3CDTF">2020-07-18T17:10:55Z</dcterms:created>
  <dcterms:modified xsi:type="dcterms:W3CDTF">2020-07-18T17:11:16Z</dcterms:modified>
</cp:coreProperties>
</file>